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81" r:id="rId5"/>
    <p:sldId id="258" r:id="rId6"/>
    <p:sldId id="282" r:id="rId7"/>
    <p:sldId id="283" r:id="rId8"/>
    <p:sldId id="284" r:id="rId9"/>
    <p:sldId id="287" r:id="rId10"/>
    <p:sldId id="285" r:id="rId11"/>
    <p:sldId id="286" r:id="rId12"/>
    <p:sldId id="293" r:id="rId13"/>
    <p:sldId id="288" r:id="rId14"/>
    <p:sldId id="292" r:id="rId15"/>
    <p:sldId id="289" r:id="rId16"/>
    <p:sldId id="290" r:id="rId17"/>
    <p:sldId id="291" r:id="rId18"/>
    <p:sldId id="259" r:id="rId19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71BD6-AD04-4F1E-A922-2A4CA41E628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F67AB9-CF1B-4214-B15B-252F202D0F7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6600" dirty="0">
              <a:solidFill>
                <a:schemeClr val="tx1"/>
              </a:solidFill>
              <a:latin typeface="Abadi" panose="020B0604020202020204" pitchFamily="34" charset="0"/>
              <a:cs typeface="Angsana New" panose="02020603050405020304" pitchFamily="18" charset="-34"/>
            </a:rPr>
            <a:t>EIXOS</a:t>
          </a:r>
          <a:endParaRPr lang="pt-BR" sz="6600" dirty="0">
            <a:solidFill>
              <a:schemeClr val="tx1"/>
            </a:solidFill>
            <a:latin typeface="Abadi" panose="020B0604020202020204" pitchFamily="34" charset="0"/>
          </a:endParaRPr>
        </a:p>
      </dgm:t>
    </dgm:pt>
    <dgm:pt modelId="{0958B588-A82C-4DD1-8B68-732C5376AA86}" type="parTrans" cxnId="{657D32ED-921D-4698-845D-C11B78DD8749}">
      <dgm:prSet/>
      <dgm:spPr/>
      <dgm:t>
        <a:bodyPr/>
        <a:lstStyle/>
        <a:p>
          <a:endParaRPr lang="pt-BR"/>
        </a:p>
      </dgm:t>
    </dgm:pt>
    <dgm:pt modelId="{265A74BA-0108-4956-AAB1-F6CA698080A3}" type="sibTrans" cxnId="{657D32ED-921D-4698-845D-C11B78DD8749}">
      <dgm:prSet/>
      <dgm:spPr/>
      <dgm:t>
        <a:bodyPr/>
        <a:lstStyle/>
        <a:p>
          <a:endParaRPr lang="pt-BR"/>
        </a:p>
      </dgm:t>
    </dgm:pt>
    <dgm:pt modelId="{67BD9328-D291-44B2-94CC-766B4CCEBC2C}">
      <dgm:prSet phldrT="[Texto]" custT="1"/>
      <dgm:spPr>
        <a:solidFill>
          <a:srgbClr val="00B0F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600" b="1" dirty="0">
              <a:solidFill>
                <a:schemeClr val="bg1"/>
              </a:solidFill>
              <a:latin typeface="+mj-lt"/>
              <a:cs typeface="Aparajita" panose="020B0502040204020203" pitchFamily="18" charset="0"/>
            </a:rPr>
            <a:t>1. Livros Revolucionários:</a:t>
          </a:r>
        </a:p>
        <a:p>
          <a:pPr>
            <a:spcAft>
              <a:spcPts val="0"/>
            </a:spcAft>
          </a:pPr>
          <a:r>
            <a:rPr lang="pt-BR" sz="1600" b="1" dirty="0">
              <a:solidFill>
                <a:schemeClr val="bg1"/>
              </a:solidFill>
              <a:latin typeface="+mj-lt"/>
              <a:cs typeface="Aparajita" panose="020B0502040204020203" pitchFamily="18" charset="0"/>
            </a:rPr>
            <a:t>Homenageia obras esmagadoras em suas respectivas áreas, comentadas por especialistas ou pelos próprios autores. </a:t>
          </a:r>
        </a:p>
        <a:p>
          <a:pPr>
            <a:spcAft>
              <a:spcPts val="0"/>
            </a:spcAft>
          </a:pPr>
          <a:r>
            <a:rPr lang="pt-BR" sz="1600" b="1" dirty="0">
              <a:solidFill>
                <a:schemeClr val="bg1"/>
              </a:solidFill>
              <a:latin typeface="+mj-lt"/>
              <a:cs typeface="Aparajita" panose="020B0502040204020203" pitchFamily="18" charset="0"/>
            </a:rPr>
            <a:t>Atividades multissemióticas envolvem o público na análise das obras.</a:t>
          </a:r>
          <a:endParaRPr lang="pt-BR" sz="1600" b="1" dirty="0">
            <a:latin typeface="+mj-lt"/>
            <a:cs typeface="Aparajita" panose="020B0502040204020203" pitchFamily="18" charset="0"/>
          </a:endParaRPr>
        </a:p>
      </dgm:t>
    </dgm:pt>
    <dgm:pt modelId="{059DA07D-75BC-4EF3-B3B2-85B0869EB474}" type="parTrans" cxnId="{5C1E7F59-0499-4F75-A21B-6390BE9891C5}">
      <dgm:prSet/>
      <dgm:spPr/>
      <dgm:t>
        <a:bodyPr/>
        <a:lstStyle/>
        <a:p>
          <a:endParaRPr lang="pt-BR"/>
        </a:p>
      </dgm:t>
    </dgm:pt>
    <dgm:pt modelId="{E8480090-1D22-4C9B-B27C-AFDC026FE181}" type="sibTrans" cxnId="{5C1E7F59-0499-4F75-A21B-6390BE9891C5}">
      <dgm:prSet/>
      <dgm:spPr/>
      <dgm:t>
        <a:bodyPr/>
        <a:lstStyle/>
        <a:p>
          <a:endParaRPr lang="pt-BR"/>
        </a:p>
      </dgm:t>
    </dgm:pt>
    <dgm:pt modelId="{7BAE75F2-9566-496C-A6B6-BDA9743F5351}">
      <dgm:prSet phldrT="[Texto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b="1" dirty="0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3. A técnica do livro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b="1" dirty="0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Aborda os vários processos criativos envolvidos na produção de um livro: Tradução, conteúdo, capa, encadernação, tipografia, </a:t>
          </a:r>
          <a:r>
            <a:rPr lang="pt-BR" b="1" dirty="0" err="1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inter</a:t>
          </a:r>
          <a:r>
            <a:rPr lang="pt-BR" b="1" dirty="0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 e multissemiose.</a:t>
          </a:r>
          <a:endParaRPr lang="pt-BR" b="1" dirty="0">
            <a:latin typeface="+mn-lt"/>
            <a:cs typeface="Aparajita" panose="02020603050405020304" pitchFamily="18" charset="0"/>
          </a:endParaRPr>
        </a:p>
      </dgm:t>
    </dgm:pt>
    <dgm:pt modelId="{0CF16DF5-877D-417B-8BAD-91E73DFD9B61}" type="parTrans" cxnId="{BD5B8756-E4F1-469D-8E23-ABCD173003F4}">
      <dgm:prSet/>
      <dgm:spPr/>
      <dgm:t>
        <a:bodyPr/>
        <a:lstStyle/>
        <a:p>
          <a:endParaRPr lang="pt-BR"/>
        </a:p>
      </dgm:t>
    </dgm:pt>
    <dgm:pt modelId="{913004C1-D475-40FD-A2A1-236810069C1F}" type="sibTrans" cxnId="{BD5B8756-E4F1-469D-8E23-ABCD173003F4}">
      <dgm:prSet/>
      <dgm:spPr/>
      <dgm:t>
        <a:bodyPr/>
        <a:lstStyle/>
        <a:p>
          <a:endParaRPr lang="pt-BR"/>
        </a:p>
      </dgm:t>
    </dgm:pt>
    <dgm:pt modelId="{0F2395A0-100A-4559-AB73-010B7146D653}">
      <dgm:prSet phldrT="[Texto]" custT="1"/>
      <dgm:spPr>
        <a:solidFill>
          <a:srgbClr val="FBC911"/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2. Livro, identidade(s) e território(s): Coloca em cena as lutas e as reflexões em torno das questões identitárias: mulher, negritude, gênero, juventude, linguagem, educação, medo. Tudo que </a:t>
          </a:r>
          <a:r>
            <a:rPr lang="pt-BR" sz="1600" b="1" dirty="0" err="1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transversaliza</a:t>
          </a:r>
          <a:r>
            <a:rPr lang="pt-BR" sz="1600" b="1" dirty="0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 o humano e os seus espaços</a:t>
          </a:r>
          <a:r>
            <a:rPr lang="pt-BR" sz="1600" dirty="0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.</a:t>
          </a:r>
        </a:p>
      </dgm:t>
    </dgm:pt>
    <dgm:pt modelId="{CB4CADE8-ED24-4ADB-AFFB-FA9A408DB985}" type="parTrans" cxnId="{A6DDB1F3-57E5-4142-950A-4FE3F87AF6D2}">
      <dgm:prSet/>
      <dgm:spPr/>
      <dgm:t>
        <a:bodyPr/>
        <a:lstStyle/>
        <a:p>
          <a:endParaRPr lang="pt-BR"/>
        </a:p>
      </dgm:t>
    </dgm:pt>
    <dgm:pt modelId="{E3765C25-DAFC-435C-957E-436DA2F7D3FA}" type="sibTrans" cxnId="{A6DDB1F3-57E5-4142-950A-4FE3F87AF6D2}">
      <dgm:prSet/>
      <dgm:spPr/>
      <dgm:t>
        <a:bodyPr/>
        <a:lstStyle/>
        <a:p>
          <a:endParaRPr lang="pt-BR"/>
        </a:p>
      </dgm:t>
    </dgm:pt>
    <dgm:pt modelId="{D44792BF-45DA-4078-9482-B07C29D9B099}">
      <dgm:prSet/>
      <dgm:spPr/>
      <dgm:t>
        <a:bodyPr/>
        <a:lstStyle/>
        <a:p>
          <a:endParaRPr lang="pt-BR"/>
        </a:p>
      </dgm:t>
    </dgm:pt>
    <dgm:pt modelId="{C390C167-6015-487A-A4E6-EE3348002F77}" type="parTrans" cxnId="{8E2A08E1-DFCE-4C5E-9443-0CE99DF2B556}">
      <dgm:prSet/>
      <dgm:spPr/>
      <dgm:t>
        <a:bodyPr/>
        <a:lstStyle/>
        <a:p>
          <a:endParaRPr lang="pt-BR"/>
        </a:p>
      </dgm:t>
    </dgm:pt>
    <dgm:pt modelId="{06F7F6CC-ADE7-4CB8-9F43-5E37A4A525A4}" type="sibTrans" cxnId="{8E2A08E1-DFCE-4C5E-9443-0CE99DF2B556}">
      <dgm:prSet/>
      <dgm:spPr/>
      <dgm:t>
        <a:bodyPr/>
        <a:lstStyle/>
        <a:p>
          <a:endParaRPr lang="pt-BR"/>
        </a:p>
      </dgm:t>
    </dgm:pt>
    <dgm:pt modelId="{1FBF8674-F09F-4FA7-8307-F93BDECAE351}" type="pres">
      <dgm:prSet presAssocID="{9F171BD6-AD04-4F1E-A922-2A4CA41E628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E71654-E9C2-4CD2-AE3B-D7C4AABF0315}" type="pres">
      <dgm:prSet presAssocID="{9F171BD6-AD04-4F1E-A922-2A4CA41E6285}" presName="axisShape" presStyleLbl="bgShp" presStyleIdx="0" presStyleCnt="1"/>
      <dgm:spPr/>
    </dgm:pt>
    <dgm:pt modelId="{9E31350E-F740-4B11-AFBC-CBB338F218C4}" type="pres">
      <dgm:prSet presAssocID="{9F171BD6-AD04-4F1E-A922-2A4CA41E6285}" presName="rect1" presStyleLbl="node1" presStyleIdx="0" presStyleCnt="4" custScaleX="201144" custLinFactNeighborX="-45994" custLinFactNeighborY="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F6B1C1-74F5-4E9C-8AEC-696FF8E920F6}" type="pres">
      <dgm:prSet presAssocID="{9F171BD6-AD04-4F1E-A922-2A4CA41E6285}" presName="rect2" presStyleLbl="node1" presStyleIdx="1" presStyleCnt="4" custScaleX="186626" custLinFactNeighborX="45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C49AE-C0DF-4461-887C-C839D7792136}" type="pres">
      <dgm:prSet presAssocID="{9F171BD6-AD04-4F1E-A922-2A4CA41E6285}" presName="rect3" presStyleLbl="node1" presStyleIdx="2" presStyleCnt="4" custScaleX="198754" custLinFactNeighborX="-52716" custLinFactNeighborY="2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0ADDE-D72B-4AD8-96B5-03B090A29B01}" type="pres">
      <dgm:prSet presAssocID="{9F171BD6-AD04-4F1E-A922-2A4CA41E6285}" presName="rect4" presStyleLbl="node1" presStyleIdx="3" presStyleCnt="4" custScaleX="187061" custLinFactNeighborX="49756" custLinFactNeighborY="2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DF46D5-48D5-4FE9-80F1-2D3CDBCEA9C2}" type="presOf" srcId="{27F67AB9-CF1B-4214-B15B-252F202D0F75}" destId="{9E31350E-F740-4B11-AFBC-CBB338F218C4}" srcOrd="0" destOrd="0" presId="urn:microsoft.com/office/officeart/2005/8/layout/matrix2"/>
    <dgm:cxn modelId="{070DC0F4-6F1E-4AEB-8D44-706D7C7BBEED}" type="presOf" srcId="{67BD9328-D291-44B2-94CC-766B4CCEBC2C}" destId="{E4F6B1C1-74F5-4E9C-8AEC-696FF8E920F6}" srcOrd="0" destOrd="0" presId="urn:microsoft.com/office/officeart/2005/8/layout/matrix2"/>
    <dgm:cxn modelId="{615CFC6B-1DAC-4281-880F-C218382003B9}" type="presOf" srcId="{0F2395A0-100A-4559-AB73-010B7146D653}" destId="{86C0ADDE-D72B-4AD8-96B5-03B090A29B01}" srcOrd="0" destOrd="0" presId="urn:microsoft.com/office/officeart/2005/8/layout/matrix2"/>
    <dgm:cxn modelId="{5C1E7F59-0499-4F75-A21B-6390BE9891C5}" srcId="{9F171BD6-AD04-4F1E-A922-2A4CA41E6285}" destId="{67BD9328-D291-44B2-94CC-766B4CCEBC2C}" srcOrd="1" destOrd="0" parTransId="{059DA07D-75BC-4EF3-B3B2-85B0869EB474}" sibTransId="{E8480090-1D22-4C9B-B27C-AFDC026FE181}"/>
    <dgm:cxn modelId="{BD5B8756-E4F1-469D-8E23-ABCD173003F4}" srcId="{9F171BD6-AD04-4F1E-A922-2A4CA41E6285}" destId="{7BAE75F2-9566-496C-A6B6-BDA9743F5351}" srcOrd="2" destOrd="0" parTransId="{0CF16DF5-877D-417B-8BAD-91E73DFD9B61}" sibTransId="{913004C1-D475-40FD-A2A1-236810069C1F}"/>
    <dgm:cxn modelId="{8E2A08E1-DFCE-4C5E-9443-0CE99DF2B556}" srcId="{9F171BD6-AD04-4F1E-A922-2A4CA41E6285}" destId="{D44792BF-45DA-4078-9482-B07C29D9B099}" srcOrd="4" destOrd="0" parTransId="{C390C167-6015-487A-A4E6-EE3348002F77}" sibTransId="{06F7F6CC-ADE7-4CB8-9F43-5E37A4A525A4}"/>
    <dgm:cxn modelId="{2706701A-2634-405B-9BC9-ADEC09614437}" type="presOf" srcId="{9F171BD6-AD04-4F1E-A922-2A4CA41E6285}" destId="{1FBF8674-F09F-4FA7-8307-F93BDECAE351}" srcOrd="0" destOrd="0" presId="urn:microsoft.com/office/officeart/2005/8/layout/matrix2"/>
    <dgm:cxn modelId="{20694CD6-C14C-453D-A0E8-941780F43C6A}" type="presOf" srcId="{7BAE75F2-9566-496C-A6B6-BDA9743F5351}" destId="{D2BC49AE-C0DF-4461-887C-C839D7792136}" srcOrd="0" destOrd="0" presId="urn:microsoft.com/office/officeart/2005/8/layout/matrix2"/>
    <dgm:cxn modelId="{A6DDB1F3-57E5-4142-950A-4FE3F87AF6D2}" srcId="{9F171BD6-AD04-4F1E-A922-2A4CA41E6285}" destId="{0F2395A0-100A-4559-AB73-010B7146D653}" srcOrd="3" destOrd="0" parTransId="{CB4CADE8-ED24-4ADB-AFFB-FA9A408DB985}" sibTransId="{E3765C25-DAFC-435C-957E-436DA2F7D3FA}"/>
    <dgm:cxn modelId="{657D32ED-921D-4698-845D-C11B78DD8749}" srcId="{9F171BD6-AD04-4F1E-A922-2A4CA41E6285}" destId="{27F67AB9-CF1B-4214-B15B-252F202D0F75}" srcOrd="0" destOrd="0" parTransId="{0958B588-A82C-4DD1-8B68-732C5376AA86}" sibTransId="{265A74BA-0108-4956-AAB1-F6CA698080A3}"/>
    <dgm:cxn modelId="{677C3A3A-3CEE-4501-A985-9B9F24E7E2C5}" type="presParOf" srcId="{1FBF8674-F09F-4FA7-8307-F93BDECAE351}" destId="{60E71654-E9C2-4CD2-AE3B-D7C4AABF0315}" srcOrd="0" destOrd="0" presId="urn:microsoft.com/office/officeart/2005/8/layout/matrix2"/>
    <dgm:cxn modelId="{BA161EDB-6BD0-4FE8-A79A-EFAABC36C2F8}" type="presParOf" srcId="{1FBF8674-F09F-4FA7-8307-F93BDECAE351}" destId="{9E31350E-F740-4B11-AFBC-CBB338F218C4}" srcOrd="1" destOrd="0" presId="urn:microsoft.com/office/officeart/2005/8/layout/matrix2"/>
    <dgm:cxn modelId="{35DB8FBC-E360-4589-889A-CD7DDF6CE7D8}" type="presParOf" srcId="{1FBF8674-F09F-4FA7-8307-F93BDECAE351}" destId="{E4F6B1C1-74F5-4E9C-8AEC-696FF8E920F6}" srcOrd="2" destOrd="0" presId="urn:microsoft.com/office/officeart/2005/8/layout/matrix2"/>
    <dgm:cxn modelId="{D8065E52-2A1B-4B01-9C51-AE26AEAE113B}" type="presParOf" srcId="{1FBF8674-F09F-4FA7-8307-F93BDECAE351}" destId="{D2BC49AE-C0DF-4461-887C-C839D7792136}" srcOrd="3" destOrd="0" presId="urn:microsoft.com/office/officeart/2005/8/layout/matrix2"/>
    <dgm:cxn modelId="{7137F4C4-CC42-4754-A958-2DD5618FBAC4}" type="presParOf" srcId="{1FBF8674-F09F-4FA7-8307-F93BDECAE351}" destId="{86C0ADDE-D72B-4AD8-96B5-03B090A29B0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71BD6-AD04-4F1E-A922-2A4CA41E628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F67AB9-CF1B-4214-B15B-252F202D0F7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800" b="1" i="0" dirty="0" smtClean="0">
              <a:solidFill>
                <a:srgbClr val="000000"/>
              </a:solidFill>
              <a:latin typeface="+mn-lt"/>
              <a:ea typeface="SimHei" panose="02010609060101010101" pitchFamily="49" charset="-122"/>
            </a:rPr>
            <a:t>Língua materna: é a língua cujos falantes a praticam pelo fato de a sociedade em que se nasce a praticar; nesta medida ela é, em geral, a língua que se representa como primeira para seus falantes.</a:t>
          </a:r>
          <a:endParaRPr lang="pt-BR" sz="1800" b="1" i="0" dirty="0">
            <a:solidFill>
              <a:schemeClr val="tx1"/>
            </a:solidFill>
            <a:latin typeface="+mn-lt"/>
            <a:ea typeface="SimHei" panose="02010609060101010101" pitchFamily="49" charset="-122"/>
          </a:endParaRPr>
        </a:p>
      </dgm:t>
    </dgm:pt>
    <dgm:pt modelId="{0958B588-A82C-4DD1-8B68-732C5376AA86}" type="parTrans" cxnId="{657D32ED-921D-4698-845D-C11B78DD8749}">
      <dgm:prSet/>
      <dgm:spPr/>
      <dgm:t>
        <a:bodyPr/>
        <a:lstStyle/>
        <a:p>
          <a:endParaRPr lang="pt-BR"/>
        </a:p>
      </dgm:t>
    </dgm:pt>
    <dgm:pt modelId="{265A74BA-0108-4956-AAB1-F6CA698080A3}" type="sibTrans" cxnId="{657D32ED-921D-4698-845D-C11B78DD8749}">
      <dgm:prSet/>
      <dgm:spPr/>
      <dgm:t>
        <a:bodyPr/>
        <a:lstStyle/>
        <a:p>
          <a:endParaRPr lang="pt-BR"/>
        </a:p>
      </dgm:t>
    </dgm:pt>
    <dgm:pt modelId="{67BD9328-D291-44B2-94CC-766B4CCEBC2C}">
      <dgm:prSet phldrT="[Texto]" custT="1"/>
      <dgm:spPr>
        <a:solidFill>
          <a:srgbClr val="00B0F0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600" i="1" dirty="0" smtClean="0">
              <a:solidFill>
                <a:srgbClr val="000000"/>
              </a:solidFill>
              <a:latin typeface="verdana" panose="020B0604030504040204" pitchFamily="34" charset="0"/>
            </a:rPr>
            <a:t>Língua franca</a:t>
          </a:r>
          <a:r>
            <a:rPr lang="pt-BR" sz="1600" dirty="0" smtClean="0">
              <a:solidFill>
                <a:srgbClr val="000000"/>
              </a:solidFill>
              <a:latin typeface="verdana" panose="020B0604030504040204" pitchFamily="34" charset="0"/>
            </a:rPr>
            <a:t>: é aquela que é praticada por grupos de falantes de línguas maternas diferentes, e que são falantes dessa língua para o intercurso comum. </a:t>
          </a:r>
          <a:endParaRPr lang="pt-BR" sz="1600" b="1" dirty="0">
            <a:latin typeface="+mj-lt"/>
            <a:cs typeface="Aparajita" panose="020B0502040204020203" pitchFamily="18" charset="0"/>
          </a:endParaRPr>
        </a:p>
      </dgm:t>
    </dgm:pt>
    <dgm:pt modelId="{059DA07D-75BC-4EF3-B3B2-85B0869EB474}" type="parTrans" cxnId="{5C1E7F59-0499-4F75-A21B-6390BE9891C5}">
      <dgm:prSet/>
      <dgm:spPr/>
      <dgm:t>
        <a:bodyPr/>
        <a:lstStyle/>
        <a:p>
          <a:endParaRPr lang="pt-BR"/>
        </a:p>
      </dgm:t>
    </dgm:pt>
    <dgm:pt modelId="{E8480090-1D22-4C9B-B27C-AFDC026FE181}" type="sibTrans" cxnId="{5C1E7F59-0499-4F75-A21B-6390BE9891C5}">
      <dgm:prSet/>
      <dgm:spPr/>
      <dgm:t>
        <a:bodyPr/>
        <a:lstStyle/>
        <a:p>
          <a:endParaRPr lang="pt-BR"/>
        </a:p>
      </dgm:t>
    </dgm:pt>
    <dgm:pt modelId="{7BAE75F2-9566-496C-A6B6-BDA9743F5351}">
      <dgm:prSet phldrT="[Texto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i="1" dirty="0" smtClean="0">
              <a:solidFill>
                <a:srgbClr val="000000"/>
              </a:solidFill>
              <a:latin typeface="verdana" panose="020B0604030504040204" pitchFamily="34" charset="0"/>
            </a:rPr>
            <a:t>Língua nacional</a:t>
          </a:r>
          <a:r>
            <a:rPr lang="pt-BR" dirty="0" smtClean="0">
              <a:solidFill>
                <a:srgbClr val="000000"/>
              </a:solidFill>
              <a:latin typeface="verdana" panose="020B0604030504040204" pitchFamily="34" charset="0"/>
            </a:rPr>
            <a:t>: é a língua de um povo, enquanto língua que o caracteriza, que dá a seus falantes uma relação de pertencer a esse povo.</a:t>
          </a:r>
          <a:endParaRPr lang="pt-BR" b="1" dirty="0">
            <a:latin typeface="+mn-lt"/>
            <a:cs typeface="Aparajita" panose="02020603050405020304" pitchFamily="18" charset="0"/>
          </a:endParaRPr>
        </a:p>
      </dgm:t>
    </dgm:pt>
    <dgm:pt modelId="{0CF16DF5-877D-417B-8BAD-91E73DFD9B61}" type="parTrans" cxnId="{BD5B8756-E4F1-469D-8E23-ABCD173003F4}">
      <dgm:prSet/>
      <dgm:spPr/>
      <dgm:t>
        <a:bodyPr/>
        <a:lstStyle/>
        <a:p>
          <a:endParaRPr lang="pt-BR"/>
        </a:p>
      </dgm:t>
    </dgm:pt>
    <dgm:pt modelId="{913004C1-D475-40FD-A2A1-236810069C1F}" type="sibTrans" cxnId="{BD5B8756-E4F1-469D-8E23-ABCD173003F4}">
      <dgm:prSet/>
      <dgm:spPr/>
      <dgm:t>
        <a:bodyPr/>
        <a:lstStyle/>
        <a:p>
          <a:endParaRPr lang="pt-BR"/>
        </a:p>
      </dgm:t>
    </dgm:pt>
    <dgm:pt modelId="{0F2395A0-100A-4559-AB73-010B7146D653}">
      <dgm:prSet phldrT="[Texto]" custT="1"/>
      <dgm:spPr>
        <a:solidFill>
          <a:srgbClr val="FBC911"/>
        </a:solidFill>
      </dgm:spPr>
      <dgm:t>
        <a:bodyPr/>
        <a:lstStyle/>
        <a:p>
          <a:r>
            <a:rPr lang="pt-BR" sz="2000" i="1" dirty="0" smtClean="0">
              <a:solidFill>
                <a:srgbClr val="000000"/>
              </a:solidFill>
              <a:latin typeface="verdana" panose="020B0604030504040204" pitchFamily="34" charset="0"/>
            </a:rPr>
            <a:t>Língua oficial</a:t>
          </a:r>
          <a:r>
            <a:rPr lang="pt-BR" sz="2000" dirty="0" smtClean="0">
              <a:solidFill>
                <a:srgbClr val="000000"/>
              </a:solidFill>
              <a:latin typeface="verdana" panose="020B0604030504040204" pitchFamily="34" charset="0"/>
            </a:rPr>
            <a:t>: é a língua de um Estado, aquela que é obrigatória nas ações formais do Estado, nos seus atos legais. </a:t>
          </a:r>
          <a:endParaRPr lang="pt-BR" sz="2000" dirty="0">
            <a:solidFill>
              <a:schemeClr val="tx1"/>
            </a:solidFill>
            <a:latin typeface="+mj-lt"/>
            <a:cs typeface="Aparajita" panose="02020603050405020304" pitchFamily="18" charset="0"/>
          </a:endParaRPr>
        </a:p>
      </dgm:t>
    </dgm:pt>
    <dgm:pt modelId="{CB4CADE8-ED24-4ADB-AFFB-FA9A408DB985}" type="parTrans" cxnId="{A6DDB1F3-57E5-4142-950A-4FE3F87AF6D2}">
      <dgm:prSet/>
      <dgm:spPr/>
      <dgm:t>
        <a:bodyPr/>
        <a:lstStyle/>
        <a:p>
          <a:endParaRPr lang="pt-BR"/>
        </a:p>
      </dgm:t>
    </dgm:pt>
    <dgm:pt modelId="{E3765C25-DAFC-435C-957E-436DA2F7D3FA}" type="sibTrans" cxnId="{A6DDB1F3-57E5-4142-950A-4FE3F87AF6D2}">
      <dgm:prSet/>
      <dgm:spPr/>
      <dgm:t>
        <a:bodyPr/>
        <a:lstStyle/>
        <a:p>
          <a:endParaRPr lang="pt-BR"/>
        </a:p>
      </dgm:t>
    </dgm:pt>
    <dgm:pt modelId="{D44792BF-45DA-4078-9482-B07C29D9B099}">
      <dgm:prSet/>
      <dgm:spPr/>
      <dgm:t>
        <a:bodyPr/>
        <a:lstStyle/>
        <a:p>
          <a:endParaRPr lang="pt-BR"/>
        </a:p>
      </dgm:t>
    </dgm:pt>
    <dgm:pt modelId="{C390C167-6015-487A-A4E6-EE3348002F77}" type="parTrans" cxnId="{8E2A08E1-DFCE-4C5E-9443-0CE99DF2B556}">
      <dgm:prSet/>
      <dgm:spPr/>
      <dgm:t>
        <a:bodyPr/>
        <a:lstStyle/>
        <a:p>
          <a:endParaRPr lang="pt-BR"/>
        </a:p>
      </dgm:t>
    </dgm:pt>
    <dgm:pt modelId="{06F7F6CC-ADE7-4CB8-9F43-5E37A4A525A4}" type="sibTrans" cxnId="{8E2A08E1-DFCE-4C5E-9443-0CE99DF2B556}">
      <dgm:prSet/>
      <dgm:spPr/>
      <dgm:t>
        <a:bodyPr/>
        <a:lstStyle/>
        <a:p>
          <a:endParaRPr lang="pt-BR"/>
        </a:p>
      </dgm:t>
    </dgm:pt>
    <dgm:pt modelId="{1FBF8674-F09F-4FA7-8307-F93BDECAE351}" type="pres">
      <dgm:prSet presAssocID="{9F171BD6-AD04-4F1E-A922-2A4CA41E628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E71654-E9C2-4CD2-AE3B-D7C4AABF0315}" type="pres">
      <dgm:prSet presAssocID="{9F171BD6-AD04-4F1E-A922-2A4CA41E6285}" presName="axisShape" presStyleLbl="bgShp" presStyleIdx="0" presStyleCnt="1"/>
      <dgm:spPr/>
    </dgm:pt>
    <dgm:pt modelId="{9E31350E-F740-4B11-AFBC-CBB338F218C4}" type="pres">
      <dgm:prSet presAssocID="{9F171BD6-AD04-4F1E-A922-2A4CA41E6285}" presName="rect1" presStyleLbl="node1" presStyleIdx="0" presStyleCnt="4" custScaleX="201144" custLinFactNeighborX="-45994" custLinFactNeighborY="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F6B1C1-74F5-4E9C-8AEC-696FF8E920F6}" type="pres">
      <dgm:prSet presAssocID="{9F171BD6-AD04-4F1E-A922-2A4CA41E6285}" presName="rect2" presStyleLbl="node1" presStyleIdx="1" presStyleCnt="4" custScaleX="186626" custLinFactNeighborX="45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C49AE-C0DF-4461-887C-C839D7792136}" type="pres">
      <dgm:prSet presAssocID="{9F171BD6-AD04-4F1E-A922-2A4CA41E6285}" presName="rect3" presStyleLbl="node1" presStyleIdx="2" presStyleCnt="4" custScaleX="198754" custLinFactNeighborX="-52716" custLinFactNeighborY="2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0ADDE-D72B-4AD8-96B5-03B090A29B01}" type="pres">
      <dgm:prSet presAssocID="{9F171BD6-AD04-4F1E-A922-2A4CA41E6285}" presName="rect4" presStyleLbl="node1" presStyleIdx="3" presStyleCnt="4" custScaleX="187061" custLinFactNeighborX="49756" custLinFactNeighborY="2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5F54D8-A45C-482A-B96C-E9BD9955C4A8}" type="presOf" srcId="{7BAE75F2-9566-496C-A6B6-BDA9743F5351}" destId="{D2BC49AE-C0DF-4461-887C-C839D7792136}" srcOrd="0" destOrd="0" presId="urn:microsoft.com/office/officeart/2005/8/layout/matrix2"/>
    <dgm:cxn modelId="{8D24FD31-F24A-4FEB-8B98-ADC2D9D28E5D}" type="presOf" srcId="{27F67AB9-CF1B-4214-B15B-252F202D0F75}" destId="{9E31350E-F740-4B11-AFBC-CBB338F218C4}" srcOrd="0" destOrd="0" presId="urn:microsoft.com/office/officeart/2005/8/layout/matrix2"/>
    <dgm:cxn modelId="{585DFB8D-735C-4C9C-BA25-6ED132A1201A}" type="presOf" srcId="{0F2395A0-100A-4559-AB73-010B7146D653}" destId="{86C0ADDE-D72B-4AD8-96B5-03B090A29B01}" srcOrd="0" destOrd="0" presId="urn:microsoft.com/office/officeart/2005/8/layout/matrix2"/>
    <dgm:cxn modelId="{5C1E7F59-0499-4F75-A21B-6390BE9891C5}" srcId="{9F171BD6-AD04-4F1E-A922-2A4CA41E6285}" destId="{67BD9328-D291-44B2-94CC-766B4CCEBC2C}" srcOrd="1" destOrd="0" parTransId="{059DA07D-75BC-4EF3-B3B2-85B0869EB474}" sibTransId="{E8480090-1D22-4C9B-B27C-AFDC026FE181}"/>
    <dgm:cxn modelId="{BD5B8756-E4F1-469D-8E23-ABCD173003F4}" srcId="{9F171BD6-AD04-4F1E-A922-2A4CA41E6285}" destId="{7BAE75F2-9566-496C-A6B6-BDA9743F5351}" srcOrd="2" destOrd="0" parTransId="{0CF16DF5-877D-417B-8BAD-91E73DFD9B61}" sibTransId="{913004C1-D475-40FD-A2A1-236810069C1F}"/>
    <dgm:cxn modelId="{8E2A08E1-DFCE-4C5E-9443-0CE99DF2B556}" srcId="{9F171BD6-AD04-4F1E-A922-2A4CA41E6285}" destId="{D44792BF-45DA-4078-9482-B07C29D9B099}" srcOrd="4" destOrd="0" parTransId="{C390C167-6015-487A-A4E6-EE3348002F77}" sibTransId="{06F7F6CC-ADE7-4CB8-9F43-5E37A4A525A4}"/>
    <dgm:cxn modelId="{CE8E2A80-3B5E-46A5-80EB-16613F59885E}" type="presOf" srcId="{9F171BD6-AD04-4F1E-A922-2A4CA41E6285}" destId="{1FBF8674-F09F-4FA7-8307-F93BDECAE351}" srcOrd="0" destOrd="0" presId="urn:microsoft.com/office/officeart/2005/8/layout/matrix2"/>
    <dgm:cxn modelId="{A6DDB1F3-57E5-4142-950A-4FE3F87AF6D2}" srcId="{9F171BD6-AD04-4F1E-A922-2A4CA41E6285}" destId="{0F2395A0-100A-4559-AB73-010B7146D653}" srcOrd="3" destOrd="0" parTransId="{CB4CADE8-ED24-4ADB-AFFB-FA9A408DB985}" sibTransId="{E3765C25-DAFC-435C-957E-436DA2F7D3FA}"/>
    <dgm:cxn modelId="{94BD1D90-95AB-4517-A290-07E170E9AA5B}" type="presOf" srcId="{67BD9328-D291-44B2-94CC-766B4CCEBC2C}" destId="{E4F6B1C1-74F5-4E9C-8AEC-696FF8E920F6}" srcOrd="0" destOrd="0" presId="urn:microsoft.com/office/officeart/2005/8/layout/matrix2"/>
    <dgm:cxn modelId="{657D32ED-921D-4698-845D-C11B78DD8749}" srcId="{9F171BD6-AD04-4F1E-A922-2A4CA41E6285}" destId="{27F67AB9-CF1B-4214-B15B-252F202D0F75}" srcOrd="0" destOrd="0" parTransId="{0958B588-A82C-4DD1-8B68-732C5376AA86}" sibTransId="{265A74BA-0108-4956-AAB1-F6CA698080A3}"/>
    <dgm:cxn modelId="{887CA94F-43E8-46D8-8E05-1F01CBB548F3}" type="presParOf" srcId="{1FBF8674-F09F-4FA7-8307-F93BDECAE351}" destId="{60E71654-E9C2-4CD2-AE3B-D7C4AABF0315}" srcOrd="0" destOrd="0" presId="urn:microsoft.com/office/officeart/2005/8/layout/matrix2"/>
    <dgm:cxn modelId="{48B995C1-C99A-47B4-B5FE-D73F341A6951}" type="presParOf" srcId="{1FBF8674-F09F-4FA7-8307-F93BDECAE351}" destId="{9E31350E-F740-4B11-AFBC-CBB338F218C4}" srcOrd="1" destOrd="0" presId="urn:microsoft.com/office/officeart/2005/8/layout/matrix2"/>
    <dgm:cxn modelId="{2D250D01-3574-4ED2-AD87-12093F1D7D27}" type="presParOf" srcId="{1FBF8674-F09F-4FA7-8307-F93BDECAE351}" destId="{E4F6B1C1-74F5-4E9C-8AEC-696FF8E920F6}" srcOrd="2" destOrd="0" presId="urn:microsoft.com/office/officeart/2005/8/layout/matrix2"/>
    <dgm:cxn modelId="{2A6581DB-2297-427E-8B45-D899253F33C6}" type="presParOf" srcId="{1FBF8674-F09F-4FA7-8307-F93BDECAE351}" destId="{D2BC49AE-C0DF-4461-887C-C839D7792136}" srcOrd="3" destOrd="0" presId="urn:microsoft.com/office/officeart/2005/8/layout/matrix2"/>
    <dgm:cxn modelId="{D1EC61AB-98CA-40B3-8345-D874B11736F7}" type="presParOf" srcId="{1FBF8674-F09F-4FA7-8307-F93BDECAE351}" destId="{86C0ADDE-D72B-4AD8-96B5-03B090A29B0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71654-E9C2-4CD2-AE3B-D7C4AABF0315}">
      <dsp:nvSpPr>
        <dsp:cNvPr id="0" name=""/>
        <dsp:cNvSpPr/>
      </dsp:nvSpPr>
      <dsp:spPr>
        <a:xfrm>
          <a:off x="1708517" y="0"/>
          <a:ext cx="5096893" cy="509689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1350E-F740-4B11-AFBC-CBB338F218C4}">
      <dsp:nvSpPr>
        <dsp:cNvPr id="0" name=""/>
        <dsp:cNvSpPr/>
      </dsp:nvSpPr>
      <dsp:spPr>
        <a:xfrm>
          <a:off x="71068" y="333377"/>
          <a:ext cx="4100837" cy="203875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600" kern="1200" dirty="0">
              <a:solidFill>
                <a:schemeClr val="tx1"/>
              </a:solidFill>
              <a:latin typeface="Abadi" panose="020B0604020202020204" pitchFamily="34" charset="0"/>
              <a:cs typeface="Angsana New" panose="02020603050405020304" pitchFamily="18" charset="-34"/>
            </a:rPr>
            <a:t>EIXOS</a:t>
          </a:r>
          <a:endParaRPr lang="pt-BR" sz="6600" kern="1200" dirty="0">
            <a:solidFill>
              <a:schemeClr val="tx1"/>
            </a:solidFill>
            <a:latin typeface="Abadi" panose="020B0604020202020204" pitchFamily="34" charset="0"/>
          </a:endParaRPr>
        </a:p>
      </dsp:txBody>
      <dsp:txXfrm>
        <a:off x="170592" y="432901"/>
        <a:ext cx="3901789" cy="1839709"/>
      </dsp:txXfrm>
    </dsp:sp>
    <dsp:sp modelId="{E4F6B1C1-74F5-4E9C-8AEC-696FF8E920F6}">
      <dsp:nvSpPr>
        <dsp:cNvPr id="0" name=""/>
        <dsp:cNvSpPr/>
      </dsp:nvSpPr>
      <dsp:spPr>
        <a:xfrm>
          <a:off x="4483265" y="331298"/>
          <a:ext cx="3804851" cy="203875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>
              <a:solidFill>
                <a:schemeClr val="bg1"/>
              </a:solidFill>
              <a:latin typeface="+mj-lt"/>
              <a:cs typeface="Aparajita" panose="020B0502040204020203" pitchFamily="18" charset="0"/>
            </a:rPr>
            <a:t>1. Livros Revolucionários: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>
              <a:solidFill>
                <a:schemeClr val="bg1"/>
              </a:solidFill>
              <a:latin typeface="+mj-lt"/>
              <a:cs typeface="Aparajita" panose="020B0502040204020203" pitchFamily="18" charset="0"/>
            </a:rPr>
            <a:t>Homenageia obras esmagadoras em suas respectivas áreas, comentadas por especialistas ou pelos próprios autores.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>
              <a:solidFill>
                <a:schemeClr val="bg1"/>
              </a:solidFill>
              <a:latin typeface="+mj-lt"/>
              <a:cs typeface="Aparajita" panose="020B0502040204020203" pitchFamily="18" charset="0"/>
            </a:rPr>
            <a:t>Atividades multissemióticas envolvem o público na análise das obras.</a:t>
          </a:r>
          <a:endParaRPr lang="pt-BR" sz="1600" b="1" kern="1200" dirty="0">
            <a:latin typeface="+mj-lt"/>
            <a:cs typeface="Aparajita" panose="020B0502040204020203" pitchFamily="18" charset="0"/>
          </a:endParaRPr>
        </a:p>
      </dsp:txBody>
      <dsp:txXfrm>
        <a:off x="4582789" y="430822"/>
        <a:ext cx="3605803" cy="1839709"/>
      </dsp:txXfrm>
    </dsp:sp>
    <dsp:sp modelId="{D2BC49AE-C0DF-4461-887C-C839D7792136}">
      <dsp:nvSpPr>
        <dsp:cNvPr id="0" name=""/>
        <dsp:cNvSpPr/>
      </dsp:nvSpPr>
      <dsp:spPr>
        <a:xfrm>
          <a:off x="0" y="2784351"/>
          <a:ext cx="4052111" cy="203875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700" b="1" kern="1200" dirty="0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3. A técnica do livro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700" b="1" kern="1200" dirty="0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Aborda os vários processos criativos envolvidos na produção de um livro: Tradução, conteúdo, capa, encadernação, tipografia, </a:t>
          </a:r>
          <a:r>
            <a:rPr lang="pt-BR" sz="1700" b="1" kern="1200" dirty="0" err="1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inter</a:t>
          </a:r>
          <a:r>
            <a:rPr lang="pt-BR" sz="1700" b="1" kern="1200" dirty="0">
              <a:solidFill>
                <a:schemeClr val="bg1"/>
              </a:solidFill>
              <a:latin typeface="+mn-lt"/>
              <a:cs typeface="Aparajita" panose="02020603050405020304" pitchFamily="18" charset="0"/>
            </a:rPr>
            <a:t> e multissemiose.</a:t>
          </a:r>
          <a:endParaRPr lang="pt-BR" sz="1700" b="1" kern="1200" dirty="0">
            <a:latin typeface="+mn-lt"/>
            <a:cs typeface="Aparajita" panose="02020603050405020304" pitchFamily="18" charset="0"/>
          </a:endParaRPr>
        </a:p>
      </dsp:txBody>
      <dsp:txXfrm>
        <a:off x="99524" y="2883875"/>
        <a:ext cx="3853063" cy="1839709"/>
      </dsp:txXfrm>
    </dsp:sp>
    <dsp:sp modelId="{86C0ADDE-D72B-4AD8-96B5-03B090A29B01}">
      <dsp:nvSpPr>
        <dsp:cNvPr id="0" name=""/>
        <dsp:cNvSpPr/>
      </dsp:nvSpPr>
      <dsp:spPr>
        <a:xfrm>
          <a:off x="4556648" y="2784351"/>
          <a:ext cx="3813719" cy="2038757"/>
        </a:xfrm>
        <a:prstGeom prst="roundRect">
          <a:avLst/>
        </a:prstGeom>
        <a:solidFill>
          <a:srgbClr val="FBC9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2. Livro, identidade(s) e território(s): Coloca em cena as lutas e as reflexões em torno das questões identitárias: mulher, negritude, gênero, juventude, linguagem, educação, medo. Tudo que </a:t>
          </a:r>
          <a:r>
            <a:rPr lang="pt-BR" sz="1600" b="1" kern="1200" dirty="0" err="1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transversaliza</a:t>
          </a:r>
          <a:r>
            <a:rPr lang="pt-BR" sz="1600" b="1" kern="1200" dirty="0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 o humano e os seus espaços</a:t>
          </a:r>
          <a:r>
            <a:rPr lang="pt-BR" sz="1600" kern="1200" dirty="0">
              <a:solidFill>
                <a:schemeClr val="tx1"/>
              </a:solidFill>
              <a:latin typeface="+mj-lt"/>
              <a:cs typeface="Aparajita" panose="02020603050405020304" pitchFamily="18" charset="0"/>
            </a:rPr>
            <a:t>.</a:t>
          </a:r>
        </a:p>
      </dsp:txBody>
      <dsp:txXfrm>
        <a:off x="4656172" y="2883875"/>
        <a:ext cx="3614671" cy="1839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71654-E9C2-4CD2-AE3B-D7C4AABF0315}">
      <dsp:nvSpPr>
        <dsp:cNvPr id="0" name=""/>
        <dsp:cNvSpPr/>
      </dsp:nvSpPr>
      <dsp:spPr>
        <a:xfrm>
          <a:off x="1708517" y="0"/>
          <a:ext cx="5096893" cy="509689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1350E-F740-4B11-AFBC-CBB338F218C4}">
      <dsp:nvSpPr>
        <dsp:cNvPr id="0" name=""/>
        <dsp:cNvSpPr/>
      </dsp:nvSpPr>
      <dsp:spPr>
        <a:xfrm>
          <a:off x="71068" y="333377"/>
          <a:ext cx="4100837" cy="203875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>
              <a:solidFill>
                <a:srgbClr val="000000"/>
              </a:solidFill>
              <a:latin typeface="+mn-lt"/>
              <a:ea typeface="SimHei" panose="02010609060101010101" pitchFamily="49" charset="-122"/>
            </a:rPr>
            <a:t>Língua materna: é a língua cujos falantes a praticam pelo fato de a sociedade em que se nasce a praticar; nesta medida ela é, em geral, a língua que se representa como primeira para seus falantes.</a:t>
          </a:r>
          <a:endParaRPr lang="pt-BR" sz="1800" b="1" i="0" kern="1200" dirty="0">
            <a:solidFill>
              <a:schemeClr val="tx1"/>
            </a:solidFill>
            <a:latin typeface="+mn-lt"/>
            <a:ea typeface="SimHei" panose="02010609060101010101" pitchFamily="49" charset="-122"/>
          </a:endParaRPr>
        </a:p>
      </dsp:txBody>
      <dsp:txXfrm>
        <a:off x="170592" y="432901"/>
        <a:ext cx="3901789" cy="1839709"/>
      </dsp:txXfrm>
    </dsp:sp>
    <dsp:sp modelId="{E4F6B1C1-74F5-4E9C-8AEC-696FF8E920F6}">
      <dsp:nvSpPr>
        <dsp:cNvPr id="0" name=""/>
        <dsp:cNvSpPr/>
      </dsp:nvSpPr>
      <dsp:spPr>
        <a:xfrm>
          <a:off x="4483265" y="331298"/>
          <a:ext cx="3804851" cy="203875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i="1" kern="1200" dirty="0" smtClean="0">
              <a:solidFill>
                <a:srgbClr val="000000"/>
              </a:solidFill>
              <a:latin typeface="verdana" panose="020B0604030504040204" pitchFamily="34" charset="0"/>
            </a:rPr>
            <a:t>Língua franca</a:t>
          </a:r>
          <a:r>
            <a:rPr lang="pt-BR" sz="1600" kern="1200" dirty="0" smtClean="0">
              <a:solidFill>
                <a:srgbClr val="000000"/>
              </a:solidFill>
              <a:latin typeface="verdana" panose="020B0604030504040204" pitchFamily="34" charset="0"/>
            </a:rPr>
            <a:t>: é aquela que é praticada por grupos de falantes de línguas maternas diferentes, e que são falantes dessa língua para o intercurso comum. </a:t>
          </a:r>
          <a:endParaRPr lang="pt-BR" sz="1600" b="1" kern="1200" dirty="0">
            <a:latin typeface="+mj-lt"/>
            <a:cs typeface="Aparajita" panose="020B0502040204020203" pitchFamily="18" charset="0"/>
          </a:endParaRPr>
        </a:p>
      </dsp:txBody>
      <dsp:txXfrm>
        <a:off x="4582789" y="430822"/>
        <a:ext cx="3605803" cy="1839709"/>
      </dsp:txXfrm>
    </dsp:sp>
    <dsp:sp modelId="{D2BC49AE-C0DF-4461-887C-C839D7792136}">
      <dsp:nvSpPr>
        <dsp:cNvPr id="0" name=""/>
        <dsp:cNvSpPr/>
      </dsp:nvSpPr>
      <dsp:spPr>
        <a:xfrm>
          <a:off x="0" y="2784351"/>
          <a:ext cx="4052111" cy="203875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i="1" kern="1200" dirty="0" smtClean="0">
              <a:solidFill>
                <a:srgbClr val="000000"/>
              </a:solidFill>
              <a:latin typeface="verdana" panose="020B0604030504040204" pitchFamily="34" charset="0"/>
            </a:rPr>
            <a:t>Língua nacional</a:t>
          </a:r>
          <a:r>
            <a:rPr lang="pt-BR" sz="1800" kern="1200" dirty="0" smtClean="0">
              <a:solidFill>
                <a:srgbClr val="000000"/>
              </a:solidFill>
              <a:latin typeface="verdana" panose="020B0604030504040204" pitchFamily="34" charset="0"/>
            </a:rPr>
            <a:t>: é a língua de um povo, enquanto língua que o caracteriza, que dá a seus falantes uma relação de pertencer a esse povo.</a:t>
          </a:r>
          <a:endParaRPr lang="pt-BR" sz="1800" b="1" kern="1200" dirty="0">
            <a:latin typeface="+mn-lt"/>
            <a:cs typeface="Aparajita" panose="02020603050405020304" pitchFamily="18" charset="0"/>
          </a:endParaRPr>
        </a:p>
      </dsp:txBody>
      <dsp:txXfrm>
        <a:off x="99524" y="2883875"/>
        <a:ext cx="3853063" cy="1839709"/>
      </dsp:txXfrm>
    </dsp:sp>
    <dsp:sp modelId="{86C0ADDE-D72B-4AD8-96B5-03B090A29B01}">
      <dsp:nvSpPr>
        <dsp:cNvPr id="0" name=""/>
        <dsp:cNvSpPr/>
      </dsp:nvSpPr>
      <dsp:spPr>
        <a:xfrm>
          <a:off x="4556648" y="2784351"/>
          <a:ext cx="3813719" cy="2038757"/>
        </a:xfrm>
        <a:prstGeom prst="roundRect">
          <a:avLst/>
        </a:prstGeom>
        <a:solidFill>
          <a:srgbClr val="FBC9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i="1" kern="1200" dirty="0" smtClean="0">
              <a:solidFill>
                <a:srgbClr val="000000"/>
              </a:solidFill>
              <a:latin typeface="verdana" panose="020B0604030504040204" pitchFamily="34" charset="0"/>
            </a:rPr>
            <a:t>Língua oficial</a:t>
          </a:r>
          <a:r>
            <a:rPr lang="pt-BR" sz="2000" kern="1200" dirty="0" smtClean="0">
              <a:solidFill>
                <a:srgbClr val="000000"/>
              </a:solidFill>
              <a:latin typeface="verdana" panose="020B0604030504040204" pitchFamily="34" charset="0"/>
            </a:rPr>
            <a:t>: é a língua de um Estado, aquela que é obrigatória nas ações formais do Estado, nos seus atos legais. </a:t>
          </a:r>
          <a:endParaRPr lang="pt-BR" sz="2000" kern="1200" dirty="0">
            <a:solidFill>
              <a:schemeClr val="tx1"/>
            </a:solidFill>
            <a:latin typeface="+mj-lt"/>
            <a:cs typeface="Aparajita" panose="02020603050405020304" pitchFamily="18" charset="0"/>
          </a:endParaRPr>
        </a:p>
      </dsp:txBody>
      <dsp:txXfrm>
        <a:off x="4656172" y="2883875"/>
        <a:ext cx="3614671" cy="183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D5185-BDFA-418D-A7C9-74F369A687CA}" type="datetimeFigureOut">
              <a:rPr lang="pt-BR" smtClean="0"/>
              <a:t>24/08/2019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073D-F6B4-4C19-AF8E-597A5D7380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84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Expôr</a:t>
            </a:r>
            <a:r>
              <a:rPr lang="pt-BR" sz="1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atravessamentos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Promover transversalidades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Expandir encantamentos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3073D-F6B4-4C19-AF8E-597A5D7380D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5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m 33"/>
          <p:cNvPicPr/>
          <p:nvPr/>
        </p:nvPicPr>
        <p:blipFill>
          <a:blip r:embed="rId2"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70"/>
          <p:cNvPicPr/>
          <p:nvPr/>
        </p:nvPicPr>
        <p:blipFill>
          <a:blip r:embed="rId2"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ln>
            <a:noFill/>
          </a:ln>
        </p:spPr>
      </p:pic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2702160" y="1604520"/>
            <a:ext cx="373869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648000" lvl="1" indent="-243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972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296000" lvl="3" indent="-162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1620000" lvl="4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1944000" lvl="5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2268000" lvl="6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750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6"/>
          <p:cNvPicPr/>
          <p:nvPr/>
        </p:nvPicPr>
        <p:blipFill>
          <a:blip r:embed="rId14"/>
          <a:stretch/>
        </p:blipFill>
        <p:spPr>
          <a:xfrm>
            <a:off x="0" y="0"/>
            <a:ext cx="9331200" cy="7009200"/>
          </a:xfrm>
          <a:prstGeom prst="rect">
            <a:avLst/>
          </a:prstGeom>
          <a:ln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648000" lvl="1" indent="-243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972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296000" lvl="3" indent="-162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1620000" lvl="4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1944000" lvl="5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2268000" lvl="6" indent="-162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750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aformadoletramento.org.br/em-revista/1128/o-brasil-e-suas-muitas-linguas.html" TargetMode="External"/><Relationship Id="rId2" Type="http://schemas.openxmlformats.org/officeDocument/2006/relationships/hyperlink" Target="http://www.roseta.org.br/pt/2019/02/21/libras-o-que-e-esta-ling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rim.org/linguas-indigenas" TargetMode="External"/><Relationship Id="rId5" Type="http://schemas.openxmlformats.org/officeDocument/2006/relationships/hyperlink" Target="http://prodoclin.museudoindio.gov.br/index.php/conheca-as-linguas-indigenas-no-brasil/o-brasil-e-um-pais-multilingue" TargetMode="External"/><Relationship Id="rId4" Type="http://schemas.openxmlformats.org/officeDocument/2006/relationships/hyperlink" Target="https://pib.socioambiental.org/pt/Povo:Ka'apo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xmlns="" id="{B5739576-5092-4DB1-91CE-6BEE39F37760}"/>
              </a:ext>
            </a:extLst>
          </p:cNvPr>
          <p:cNvSpPr/>
          <p:nvPr/>
        </p:nvSpPr>
        <p:spPr>
          <a:xfrm>
            <a:off x="1483567" y="3852609"/>
            <a:ext cx="6662057" cy="1625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pt-BR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gency FB" panose="020B0503020202020204" pitchFamily="34" charset="0"/>
                <a:ea typeface="DejaVu Sans"/>
                <a:cs typeface="Aldhabi" panose="01000000000000000000" pitchFamily="2" charset="-78"/>
              </a:rPr>
              <a:t>AS CIDADES E OS LIVROS</a:t>
            </a:r>
            <a:r>
              <a:rPr lang="pt-BR" sz="6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gency FB" panose="020B0503020202020204" pitchFamily="34" charset="0"/>
                <a:ea typeface="DejaVu Sans"/>
                <a:cs typeface="Aldhabi" panose="01000000000000000000" pitchFamily="2" charset="-78"/>
              </a:rPr>
              <a:t> 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gency FB" panose="020B0503020202020204" pitchFamily="34" charset="0"/>
              <a:cs typeface="Aldhabi" panose="01000000000000000000" pitchFamily="2" charset="-78"/>
            </a:endParaRPr>
          </a:p>
          <a:p>
            <a:pPr>
              <a:lnSpc>
                <a:spcPct val="90000"/>
              </a:lnSpc>
            </a:pP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xmlns="" id="{6156F9FE-9450-4375-9B9C-1687870197BA}"/>
              </a:ext>
            </a:extLst>
          </p:cNvPr>
          <p:cNvPicPr/>
          <p:nvPr/>
        </p:nvPicPr>
        <p:blipFill>
          <a:blip r:embed="rId2"/>
          <a:srcRect l="58614" t="28796" r="11049" b="29129"/>
          <a:stretch/>
        </p:blipFill>
        <p:spPr>
          <a:xfrm>
            <a:off x="5066523" y="1803202"/>
            <a:ext cx="3644024" cy="1625798"/>
          </a:xfrm>
          <a:prstGeom prst="rect">
            <a:avLst/>
          </a:prstGeom>
        </p:spPr>
      </p:pic>
      <p:pic>
        <p:nvPicPr>
          <p:cNvPr id="3" name="Imagem 12">
            <a:extLst>
              <a:ext uri="{FF2B5EF4-FFF2-40B4-BE49-F238E27FC236}">
                <a16:creationId xmlns:a16="http://schemas.microsoft.com/office/drawing/2014/main" xmlns="" id="{887B522B-96A5-4FA4-B495-A9F159D77A14}"/>
              </a:ext>
            </a:extLst>
          </p:cNvPr>
          <p:cNvPicPr/>
          <p:nvPr/>
        </p:nvPicPr>
        <p:blipFill>
          <a:blip r:embed="rId3"/>
          <a:srcRect l="34259" t="25386" r="34059" b="24542"/>
          <a:stretch/>
        </p:blipFill>
        <p:spPr>
          <a:xfrm>
            <a:off x="812088" y="1379594"/>
            <a:ext cx="2840846" cy="266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6036" y="0"/>
            <a:ext cx="8229600" cy="858441"/>
          </a:xfrm>
        </p:spPr>
        <p:txBody>
          <a:bodyPr/>
          <a:lstStyle/>
          <a:p>
            <a:pPr algn="ctr"/>
            <a:r>
              <a:rPr lang="pt-BR" dirty="0" smtClean="0"/>
              <a:t>Falares ou dialetos do Brasil</a:t>
            </a:r>
            <a:endParaRPr lang="pt-BR" dirty="0"/>
          </a:p>
        </p:txBody>
      </p:sp>
      <p:pic>
        <p:nvPicPr>
          <p:cNvPr id="2050" name="Picture 2" descr="https://upload.wikimedia.org/wikipedia/commons/thumb/9/9b/Portugueselanguagedialects-Brazil_%28colored%29.svg/360px-Portugueselanguagedialects-Brazil_%28colored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1019655"/>
            <a:ext cx="4531253" cy="46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60355" t="57976" r="4664" b="25419"/>
          <a:stretch/>
        </p:blipFill>
        <p:spPr>
          <a:xfrm>
            <a:off x="4440836" y="4336113"/>
            <a:ext cx="4324826" cy="15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lÃ­nguas indÃ­g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-20473"/>
            <a:ext cx="6933063" cy="68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 – Línguas de Herança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just"/>
            <a:r>
              <a:rPr lang="pt-BR" sz="2400" dirty="0"/>
              <a:t>No Espírito Santo, onde vive quase metade dos cerca de 300 mil descendentes de </a:t>
            </a:r>
            <a:r>
              <a:rPr lang="pt-BR" sz="2400" dirty="0" err="1"/>
              <a:t>pomeranos</a:t>
            </a:r>
            <a:r>
              <a:rPr lang="pt-BR" sz="2400" dirty="0"/>
              <a:t>, foi criado o Programa de Educação Escolar </a:t>
            </a:r>
            <a:r>
              <a:rPr lang="pt-BR" sz="2400" dirty="0" err="1"/>
              <a:t>Pomerana</a:t>
            </a:r>
            <a:r>
              <a:rPr lang="pt-BR" sz="2400" dirty="0"/>
              <a:t> (</a:t>
            </a:r>
            <a:r>
              <a:rPr lang="pt-BR" sz="2400" dirty="0" err="1"/>
              <a:t>Proepo</a:t>
            </a:r>
            <a:r>
              <a:rPr lang="pt-BR" sz="2400" dirty="0"/>
              <a:t>) em 2005, que atende escolas da rede municipal de cinco municípios. O projeto pedagógico do programa valoriza a língua </a:t>
            </a:r>
            <a:r>
              <a:rPr lang="pt-BR" sz="2400" dirty="0" err="1"/>
              <a:t>pomerana</a:t>
            </a:r>
            <a:r>
              <a:rPr lang="pt-BR" sz="2400" dirty="0"/>
              <a:t> como fator de identidade étnica e de preservação da cultura, por meio da língua oral e escrita, danças, religião e outras tradições, promovendo a autoestima dos alunos falantes da língua. Eles são alfabetizados em português, mas o </a:t>
            </a:r>
            <a:r>
              <a:rPr lang="pt-BR" sz="2400" dirty="0" err="1"/>
              <a:t>pomerano</a:t>
            </a:r>
            <a:r>
              <a:rPr lang="pt-BR" sz="2400" dirty="0"/>
              <a:t> é uma disciplina da grade curricular.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359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 – Língua de Sinais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pt-BR" dirty="0"/>
              <a:t>A língua brasileira de sinais (Libras) foi reconhecida como a segunda língua oficial do Brasil em 2002. Cada país </a:t>
            </a:r>
            <a:r>
              <a:rPr lang="pt-BR" dirty="0" smtClean="0"/>
              <a:t>apresenta sua </a:t>
            </a:r>
            <a:r>
              <a:rPr lang="pt-BR" dirty="0"/>
              <a:t>própria língua de sinais, assim como apresenta suas línguas faladas. </a:t>
            </a:r>
          </a:p>
          <a:p>
            <a:r>
              <a:rPr lang="pt-BR" dirty="0"/>
              <a:t>A criança surda comunica-se com o mundo de maneira visório-gestual, isto é, suas experiências são totalmente visuais e sua comunicação se dá por meio da língua de sinais, que é desenvolvida naturalmente em contato com outros surdos.</a:t>
            </a:r>
          </a:p>
        </p:txBody>
      </p:sp>
    </p:spTree>
    <p:extLst>
      <p:ext uri="{BB962C8B-B14F-4D97-AF65-F5344CB8AC3E}">
        <p14:creationId xmlns:p14="http://schemas.microsoft.com/office/powerpoint/2010/main" val="13382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</a:t>
            </a:r>
            <a:r>
              <a:rPr lang="pt-BR" dirty="0" smtClean="0"/>
              <a:t>3 – Línguas Indígenas e de Sinais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pt-BR" sz="3200" dirty="0" smtClean="0"/>
              <a:t>Os </a:t>
            </a:r>
            <a:r>
              <a:rPr lang="pt-BR" sz="3200" dirty="0" err="1"/>
              <a:t>Ka'apor</a:t>
            </a:r>
            <a:r>
              <a:rPr lang="pt-BR" sz="3200" dirty="0"/>
              <a:t> são </a:t>
            </a:r>
            <a:r>
              <a:rPr lang="pt-BR" sz="3200" dirty="0" smtClean="0"/>
              <a:t>linguisticamente </a:t>
            </a:r>
            <a:r>
              <a:rPr lang="pt-BR" sz="3200" dirty="0"/>
              <a:t>peculiares na Amazônia por terem uma linguagem padrão de sinais, usada para a comunicação com os surdos, que até a metade dos anos 80 compunham cerca de 2% da totalidade de sua população. A incidência de surdez deveu-se evidentemente à bouba neonatal e endêmica, que foi erradicada.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5314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3 - Línguas de Fronteira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pt-BR" dirty="0"/>
              <a:t>Por conta da localização estratégica, em Mato Grosso do Sul, quase na divisa entre Brasil e Paraguai, a Escola Estadual João </a:t>
            </a:r>
            <a:r>
              <a:rPr lang="pt-BR" dirty="0" err="1"/>
              <a:t>Brembatti</a:t>
            </a:r>
            <a:r>
              <a:rPr lang="pt-BR" dirty="0"/>
              <a:t> </a:t>
            </a:r>
            <a:r>
              <a:rPr lang="pt-BR" dirty="0" err="1"/>
              <a:t>Calvoso</a:t>
            </a:r>
            <a:r>
              <a:rPr lang="pt-BR" dirty="0"/>
              <a:t> </a:t>
            </a:r>
            <a:r>
              <a:rPr lang="pt-BR" dirty="0" smtClean="0"/>
              <a:t>tem uma realidade peculiar. </a:t>
            </a:r>
            <a:r>
              <a:rPr lang="pt-BR" dirty="0"/>
              <a:t>Apenas uma rua separa as cidades de Ponta Porã e Pedro Juan Caballero. A escola atende 1.950 alunos do Ensino Fundamental ao Ensino Médio. Destes, 80% moram no Paraguai, onde os idiomas oficiais são espanhol e guarani.</a:t>
            </a:r>
          </a:p>
          <a:p>
            <a:r>
              <a:rPr lang="pt-BR" dirty="0"/>
              <a:t>Pelo menos uma vez por semana, as aulas são ministradas em espanhol e guarani, com intercâmbio de professores brasileiros e paraguaios. As atividades escolares, que também abordam questões culturais como música e dança, são realizadas nas três línguas.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6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4 – Línguas de imigração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pt-BR" dirty="0"/>
              <a:t>Na Escola Estadual Eduardo Prado, localizada no centro da cidade de São Paulo, cerca de 10% dos alunos são imigrantes. Dos 1.013 alunos, do 1º ao 9º ano do Ensino Fundamental, 101 são imigrantes, sendo 71 bolivianos, 14 paraguaios, 6 angolanos, 3 peruanos, 2 argentinos, 2 haitianos, 2 bengaleses (de Bangladesh), 1 português, 1 chinês e 1 namibiano. Além disso, cerca de 70% dos alunos brasileiros são filhos de imigrantes bolivianos.</a:t>
            </a:r>
          </a:p>
          <a:p>
            <a:endParaRPr lang="pt-BR" dirty="0"/>
          </a:p>
          <a:p>
            <a:r>
              <a:rPr lang="pt-BR" dirty="0"/>
              <a:t>Como a escola não conta com um programa específico para o ensino da língua </a:t>
            </a:r>
            <a:r>
              <a:rPr lang="pt-BR" dirty="0" smtClean="0"/>
              <a:t>portuguesa para imigrantes, </a:t>
            </a:r>
            <a:r>
              <a:rPr lang="pt-BR" dirty="0"/>
              <a:t>os alunos imigrantes aprendem com seus colegas brasileiros. “Fizemos uma parceria com o Centro de Apoio ao Migrante (</a:t>
            </a:r>
            <a:r>
              <a:rPr lang="pt-BR" dirty="0" err="1"/>
              <a:t>Cami</a:t>
            </a:r>
            <a:r>
              <a:rPr lang="pt-BR" dirty="0"/>
              <a:t>), cedendo o espaço para que seus professores ministrem as aulas de língua </a:t>
            </a:r>
            <a:r>
              <a:rPr lang="pt-BR" dirty="0" smtClean="0"/>
              <a:t>portuguesa.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25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182" y="197346"/>
            <a:ext cx="893928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Referências:</a:t>
            </a:r>
          </a:p>
          <a:p>
            <a:endParaRPr lang="pt-BR" sz="1400" dirty="0" smtClean="0">
              <a:hlinkClick r:id="rId2"/>
            </a:endParaRPr>
          </a:p>
          <a:p>
            <a:r>
              <a:rPr lang="pt-BR" sz="1400" dirty="0"/>
              <a:t>GUIMARÃES, E. “Línguas de Civilização e Línguas de Cultura. A Língua Nacional do Brasil”. In Barros, D.L.P. (org.) Os Discursos do Descobrimento. São Paulo, Edusp/ Fapesp. GUIMARÃES, E. Semântica do Acontecimento. Campinas, Pontes, 2002.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GUIMARÃES</a:t>
            </a:r>
            <a:r>
              <a:rPr lang="pt-BR" sz="1400" dirty="0"/>
              <a:t>, E. História da Semântica. Sujeito, Sentido e Gramática no Brasil. Campinas, Pontes, 2004. GUIMARÃES, E. “Civilização na </a:t>
            </a:r>
            <a:r>
              <a:rPr lang="pt-BR" sz="1400" dirty="0" err="1"/>
              <a:t>Lingüística</a:t>
            </a:r>
            <a:r>
              <a:rPr lang="pt-BR" sz="1400" dirty="0"/>
              <a:t> Brasileira no Século XX”. </a:t>
            </a:r>
            <a:r>
              <a:rPr lang="pt-BR" sz="1400" dirty="0" err="1"/>
              <a:t>Matraga</a:t>
            </a:r>
            <a:r>
              <a:rPr lang="pt-BR" sz="1400" dirty="0"/>
              <a:t>, 16. Rio de Janeiro, UERJ, 2004a.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GUIMARÃES</a:t>
            </a:r>
            <a:r>
              <a:rPr lang="pt-BR" sz="1400" dirty="0"/>
              <a:t>, E. “A Língua Portuguesa no Brasil”. Ciência e Cultura. São Paulo, SBPC, 2005.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GUIMARÃES</a:t>
            </a:r>
            <a:r>
              <a:rPr lang="pt-BR" sz="1400" dirty="0"/>
              <a:t>, E. e ORLANDI, E.P. “Identidade Linguística”. Língua e Cidadania. Campinas, Pontes, 1996.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ORLANDI</a:t>
            </a:r>
            <a:r>
              <a:rPr lang="pt-BR" sz="1400" dirty="0"/>
              <a:t>, E.P. (org.). História das </a:t>
            </a:r>
            <a:r>
              <a:rPr lang="pt-BR" sz="1400" dirty="0" err="1"/>
              <a:t>Idéias</a:t>
            </a:r>
            <a:r>
              <a:rPr lang="pt-BR" sz="1400" dirty="0"/>
              <a:t> </a:t>
            </a:r>
            <a:r>
              <a:rPr lang="pt-BR" sz="1400" dirty="0" err="1"/>
              <a:t>Lingüísticas</a:t>
            </a:r>
            <a:r>
              <a:rPr lang="pt-BR" sz="1400" dirty="0"/>
              <a:t> no Brasil. Campinas, </a:t>
            </a:r>
            <a:r>
              <a:rPr lang="pt-BR" sz="1400" dirty="0" err="1"/>
              <a:t>Unemat</a:t>
            </a:r>
            <a:r>
              <a:rPr lang="pt-BR" sz="1400" dirty="0"/>
              <a:t> Editora/Pontes, 2001.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ORLANDI</a:t>
            </a:r>
            <a:r>
              <a:rPr lang="pt-BR" sz="1400" dirty="0"/>
              <a:t>, E.P. Línguas e Conhecimento </a:t>
            </a:r>
            <a:r>
              <a:rPr lang="pt-BR" sz="1400" dirty="0" err="1"/>
              <a:t>Lingüístico</a:t>
            </a:r>
            <a:r>
              <a:rPr lang="pt-BR" sz="1400" dirty="0"/>
              <a:t>. São Paulo, Cortez, 2002. 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ORLANDI</a:t>
            </a:r>
            <a:r>
              <a:rPr lang="pt-BR" sz="1400" dirty="0"/>
              <a:t>, E. P. e GUIMARÃES, E. (</a:t>
            </a:r>
            <a:r>
              <a:rPr lang="pt-BR" sz="1400" dirty="0" err="1"/>
              <a:t>orgs</a:t>
            </a:r>
            <a:r>
              <a:rPr lang="pt-BR" sz="1400" dirty="0"/>
              <a:t>.) Institucionalização dos estudos da Linguagem. A </a:t>
            </a:r>
            <a:r>
              <a:rPr lang="pt-BR" sz="1400" dirty="0" err="1"/>
              <a:t>Disciplinarização</a:t>
            </a:r>
            <a:r>
              <a:rPr lang="pt-BR" sz="1400" dirty="0"/>
              <a:t> das </a:t>
            </a:r>
            <a:r>
              <a:rPr lang="pt-BR" sz="1400" dirty="0" err="1"/>
              <a:t>Idéias</a:t>
            </a:r>
            <a:r>
              <a:rPr lang="pt-BR" sz="1400" dirty="0"/>
              <a:t> </a:t>
            </a:r>
            <a:r>
              <a:rPr lang="pt-BR" sz="1400" dirty="0" err="1"/>
              <a:t>Lingüísticas</a:t>
            </a:r>
            <a:r>
              <a:rPr lang="pt-BR" sz="1400" dirty="0"/>
              <a:t>. Campinas, Pontes/Capes, 2002.</a:t>
            </a:r>
            <a:endParaRPr lang="pt-BR" sz="1400" dirty="0" smtClean="0">
              <a:hlinkClick r:id="rId2"/>
            </a:endParaRPr>
          </a:p>
          <a:p>
            <a:endParaRPr lang="pt-BR" sz="1400" dirty="0">
              <a:hlinkClick r:id="rId2"/>
            </a:endParaRPr>
          </a:p>
          <a:p>
            <a:r>
              <a:rPr lang="pt-BR" sz="1400" dirty="0" smtClean="0">
                <a:hlinkClick r:id="rId2"/>
              </a:rPr>
              <a:t>http</a:t>
            </a:r>
            <a:r>
              <a:rPr lang="pt-BR" sz="1400" dirty="0">
                <a:hlinkClick r:id="rId2"/>
              </a:rPr>
              <a:t>://www.roseta.org.br/pt/2019/02/21/libras-o-que-e-esta-lingua</a:t>
            </a:r>
            <a:r>
              <a:rPr lang="pt-BR" sz="1400" dirty="0" smtClean="0">
                <a:hlinkClick r:id="rId2"/>
              </a:rPr>
              <a:t>/</a:t>
            </a:r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www.plataformadoletramento.org.br/em-revista/1128/o-brasil-e-suas-muitas-linguas.html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>
                <a:hlinkClick r:id="rId4"/>
              </a:rPr>
              <a:t>https://</a:t>
            </a:r>
            <a:r>
              <a:rPr lang="pt-BR" sz="1400" dirty="0" smtClean="0">
                <a:hlinkClick r:id="rId4"/>
              </a:rPr>
              <a:t>pib.socioambiental.org/pt/Povo:Ka'apor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>
                <a:hlinkClick r:id="rId5"/>
              </a:rPr>
              <a:t>http://prodoclin.museudoindio.gov.br/index.php/conheca-as-linguas-indigenas-no-brasil/o-brasil-e-um-pais-multilingue</a:t>
            </a:r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>
                <a:hlinkClick r:id="rId6"/>
              </a:rPr>
              <a:t>https://mirim.org/linguas-indigenas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pensar com tipos">
            <a:extLst>
              <a:ext uri="{FF2B5EF4-FFF2-40B4-BE49-F238E27FC236}">
                <a16:creationId xmlns:a16="http://schemas.microsoft.com/office/drawing/2014/main" xmlns="" id="{35B79132-6190-4F3C-BF6C-B15118A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r="-2" b="18776"/>
          <a:stretch/>
        </p:blipFill>
        <p:spPr bwMode="auto">
          <a:xfrm>
            <a:off x="15" y="857257"/>
            <a:ext cx="3476610" cy="2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>
            <a:extLst>
              <a:ext uri="{FF2B5EF4-FFF2-40B4-BE49-F238E27FC236}">
                <a16:creationId xmlns:a16="http://schemas.microsoft.com/office/drawing/2014/main" xmlns="" id="{12866C78-4498-494A-AE71-ED17E14CA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-1" b="20882"/>
          <a:stretch/>
        </p:blipFill>
        <p:spPr bwMode="auto">
          <a:xfrm>
            <a:off x="24371" y="3428994"/>
            <a:ext cx="3490707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sultado de imagem para rodrigo carvalho bonecas teatro">
            <a:extLst>
              <a:ext uri="{FF2B5EF4-FFF2-40B4-BE49-F238E27FC236}">
                <a16:creationId xmlns:a16="http://schemas.microsoft.com/office/drawing/2014/main" xmlns="" id="{206DC79D-BDCD-413A-BF58-8C50EA912D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47395"/>
          <a:stretch/>
        </p:blipFill>
        <p:spPr bwMode="auto">
          <a:xfrm>
            <a:off x="3490721" y="857258"/>
            <a:ext cx="5653278" cy="3394699"/>
          </a:xfrm>
          <a:prstGeom prst="rect">
            <a:avLst/>
          </a:prstGeom>
          <a:noFill/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F1F40261-1190-4F59-9CAE-B5460BBA7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2" b="16541"/>
          <a:stretch/>
        </p:blipFill>
        <p:spPr bwMode="auto">
          <a:xfrm>
            <a:off x="3520440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78">
            <a:extLst>
              <a:ext uri="{FF2B5EF4-FFF2-40B4-BE49-F238E27FC236}">
                <a16:creationId xmlns:a16="http://schemas.microsoft.com/office/drawing/2014/main" xmlns="" id="{CFCD9506-7D13-4435-85CE-91C78F60B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75148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m para preconceito linguistico">
            <a:extLst>
              <a:ext uri="{FF2B5EF4-FFF2-40B4-BE49-F238E27FC236}">
                <a16:creationId xmlns:a16="http://schemas.microsoft.com/office/drawing/2014/main" xmlns="" id="{2B441103-6B02-4EA7-BCAD-4FB45BC87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-4" b="23888"/>
          <a:stretch/>
        </p:blipFill>
        <p:spPr bwMode="auto">
          <a:xfrm>
            <a:off x="5404866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80">
            <a:extLst>
              <a:ext uri="{FF2B5EF4-FFF2-40B4-BE49-F238E27FC236}">
                <a16:creationId xmlns:a16="http://schemas.microsoft.com/office/drawing/2014/main" xmlns="" id="{FE3C5E11-2CF0-4625-B686-BBC822C67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59574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82">
            <a:extLst>
              <a:ext uri="{FF2B5EF4-FFF2-40B4-BE49-F238E27FC236}">
                <a16:creationId xmlns:a16="http://schemas.microsoft.com/office/drawing/2014/main" xmlns="" id="{C0C42060-C51A-4747-8EF1-1ECC341A6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6302502" y="1440180"/>
            <a:ext cx="0" cy="562356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84">
            <a:extLst>
              <a:ext uri="{FF2B5EF4-FFF2-40B4-BE49-F238E27FC236}">
                <a16:creationId xmlns:a16="http://schemas.microsoft.com/office/drawing/2014/main" xmlns="" id="{7ADCBCE9-1F58-407A-ADB9-78411AAEB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857250"/>
            <a:ext cx="0" cy="51435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86">
            <a:extLst>
              <a:ext uri="{FF2B5EF4-FFF2-40B4-BE49-F238E27FC236}">
                <a16:creationId xmlns:a16="http://schemas.microsoft.com/office/drawing/2014/main" xmlns="" id="{06CCF9C6-EE24-4435-BE37-FF68188A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731645" y="1697356"/>
            <a:ext cx="0" cy="346329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Resultado de imagem para A invenÃ§Ã£o do Nordeste">
            <a:extLst>
              <a:ext uri="{FF2B5EF4-FFF2-40B4-BE49-F238E27FC236}">
                <a16:creationId xmlns:a16="http://schemas.microsoft.com/office/drawing/2014/main" xmlns="" id="{CDF93D27-B7F4-495D-980C-5E9C0221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45" y="3614446"/>
            <a:ext cx="1686317" cy="23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m relacionada">
            <a:extLst>
              <a:ext uri="{FF2B5EF4-FFF2-40B4-BE49-F238E27FC236}">
                <a16:creationId xmlns:a16="http://schemas.microsoft.com/office/drawing/2014/main" xmlns="" id="{AF352A1E-437B-454B-9502-204F853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31" y="823678"/>
            <a:ext cx="2287807" cy="34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E621D1F-7D87-40B9-B2AA-9979406526B4}"/>
              </a:ext>
            </a:extLst>
          </p:cNvPr>
          <p:cNvSpPr txBox="1"/>
          <p:nvPr/>
        </p:nvSpPr>
        <p:spPr>
          <a:xfrm>
            <a:off x="1618475" y="2503166"/>
            <a:ext cx="5653277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 LIVRO TÉCNICO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pensar com tipos">
            <a:extLst>
              <a:ext uri="{FF2B5EF4-FFF2-40B4-BE49-F238E27FC236}">
                <a16:creationId xmlns:a16="http://schemas.microsoft.com/office/drawing/2014/main" xmlns="" id="{35B79132-6190-4F3C-BF6C-B15118A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r="-2" b="18776"/>
          <a:stretch/>
        </p:blipFill>
        <p:spPr bwMode="auto">
          <a:xfrm>
            <a:off x="15" y="857257"/>
            <a:ext cx="3476610" cy="2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>
            <a:extLst>
              <a:ext uri="{FF2B5EF4-FFF2-40B4-BE49-F238E27FC236}">
                <a16:creationId xmlns:a16="http://schemas.microsoft.com/office/drawing/2014/main" xmlns="" id="{12866C78-4498-494A-AE71-ED17E14CA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-1" b="20882"/>
          <a:stretch/>
        </p:blipFill>
        <p:spPr bwMode="auto">
          <a:xfrm>
            <a:off x="24371" y="3428994"/>
            <a:ext cx="3490707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sultado de imagem para rodrigo carvalho bonecas teatro">
            <a:extLst>
              <a:ext uri="{FF2B5EF4-FFF2-40B4-BE49-F238E27FC236}">
                <a16:creationId xmlns:a16="http://schemas.microsoft.com/office/drawing/2014/main" xmlns="" id="{206DC79D-BDCD-413A-BF58-8C50EA912DA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47395"/>
          <a:stretch/>
        </p:blipFill>
        <p:spPr bwMode="auto">
          <a:xfrm>
            <a:off x="3490721" y="857258"/>
            <a:ext cx="5653278" cy="3394699"/>
          </a:xfrm>
          <a:prstGeom prst="rect">
            <a:avLst/>
          </a:prstGeom>
          <a:noFill/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F1F40261-1190-4F59-9CAE-B5460BBA7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2" b="16541"/>
          <a:stretch/>
        </p:blipFill>
        <p:spPr bwMode="auto">
          <a:xfrm>
            <a:off x="3520440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reconceito linguistico">
            <a:extLst>
              <a:ext uri="{FF2B5EF4-FFF2-40B4-BE49-F238E27FC236}">
                <a16:creationId xmlns:a16="http://schemas.microsoft.com/office/drawing/2014/main" xmlns="" id="{2B441103-6B02-4EA7-BCAD-4FB45BC87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-4" b="23888"/>
          <a:stretch/>
        </p:blipFill>
        <p:spPr bwMode="auto">
          <a:xfrm>
            <a:off x="5404866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esultado de imagem para A invenÃ§Ã£o do Nordeste">
            <a:extLst>
              <a:ext uri="{FF2B5EF4-FFF2-40B4-BE49-F238E27FC236}">
                <a16:creationId xmlns:a16="http://schemas.microsoft.com/office/drawing/2014/main" xmlns="" id="{CDF93D27-B7F4-495D-980C-5E9C0221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45" y="3614446"/>
            <a:ext cx="1686317" cy="23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m relacionada">
            <a:extLst>
              <a:ext uri="{FF2B5EF4-FFF2-40B4-BE49-F238E27FC236}">
                <a16:creationId xmlns:a16="http://schemas.microsoft.com/office/drawing/2014/main" xmlns="" id="{AF352A1E-437B-454B-9502-204F853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31" y="823678"/>
            <a:ext cx="2287807" cy="34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A5B8281-A50A-41A9-9F14-6D3EE2C6EF5E}"/>
              </a:ext>
            </a:extLst>
          </p:cNvPr>
          <p:cNvSpPr/>
          <p:nvPr/>
        </p:nvSpPr>
        <p:spPr>
          <a:xfrm>
            <a:off x="745410" y="2748824"/>
            <a:ext cx="8393228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5400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expôr</a:t>
            </a:r>
            <a:r>
              <a:rPr lang="pt-BR" sz="5400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atravessamentos / promover transversalidades / expandir encantamentos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E621D1F-7D87-40B9-B2AA-9979406526B4}"/>
              </a:ext>
            </a:extLst>
          </p:cNvPr>
          <p:cNvSpPr txBox="1"/>
          <p:nvPr/>
        </p:nvSpPr>
        <p:spPr>
          <a:xfrm>
            <a:off x="0" y="1150940"/>
            <a:ext cx="1704415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405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Objetivos: </a:t>
            </a:r>
          </a:p>
        </p:txBody>
      </p:sp>
    </p:spTree>
    <p:extLst>
      <p:ext uri="{BB962C8B-B14F-4D97-AF65-F5344CB8AC3E}">
        <p14:creationId xmlns:p14="http://schemas.microsoft.com/office/powerpoint/2010/main" val="13919325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628560" y="1131030"/>
            <a:ext cx="7885080" cy="9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5039084-CD9D-4CCD-B3A1-FC14406EA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161852"/>
              </p:ext>
            </p:extLst>
          </p:nvPr>
        </p:nvGraphicFramePr>
        <p:xfrm>
          <a:off x="227722" y="903858"/>
          <a:ext cx="8370368" cy="509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pensar com tipos">
            <a:extLst>
              <a:ext uri="{FF2B5EF4-FFF2-40B4-BE49-F238E27FC236}">
                <a16:creationId xmlns:a16="http://schemas.microsoft.com/office/drawing/2014/main" xmlns="" id="{35B79132-6190-4F3C-BF6C-B15118A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r="-2" b="18776"/>
          <a:stretch/>
        </p:blipFill>
        <p:spPr bwMode="auto">
          <a:xfrm>
            <a:off x="15" y="857257"/>
            <a:ext cx="3476610" cy="2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>
            <a:extLst>
              <a:ext uri="{FF2B5EF4-FFF2-40B4-BE49-F238E27FC236}">
                <a16:creationId xmlns:a16="http://schemas.microsoft.com/office/drawing/2014/main" xmlns="" id="{12866C78-4498-494A-AE71-ED17E14CA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-1" b="20882"/>
          <a:stretch/>
        </p:blipFill>
        <p:spPr bwMode="auto">
          <a:xfrm>
            <a:off x="24371" y="3428994"/>
            <a:ext cx="3490707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sultado de imagem para rodrigo carvalho bonecas teatro">
            <a:extLst>
              <a:ext uri="{FF2B5EF4-FFF2-40B4-BE49-F238E27FC236}">
                <a16:creationId xmlns:a16="http://schemas.microsoft.com/office/drawing/2014/main" xmlns="" id="{206DC79D-BDCD-413A-BF58-8C50EA912D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47395"/>
          <a:stretch/>
        </p:blipFill>
        <p:spPr bwMode="auto">
          <a:xfrm>
            <a:off x="3490721" y="857258"/>
            <a:ext cx="5653278" cy="3394699"/>
          </a:xfrm>
          <a:prstGeom prst="rect">
            <a:avLst/>
          </a:prstGeom>
          <a:noFill/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F1F40261-1190-4F59-9CAE-B5460BBA7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2" b="16541"/>
          <a:stretch/>
        </p:blipFill>
        <p:spPr bwMode="auto">
          <a:xfrm>
            <a:off x="3520440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78">
            <a:extLst>
              <a:ext uri="{FF2B5EF4-FFF2-40B4-BE49-F238E27FC236}">
                <a16:creationId xmlns:a16="http://schemas.microsoft.com/office/drawing/2014/main" xmlns="" id="{CFCD9506-7D13-4435-85CE-91C78F60B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75148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m para preconceito linguistico">
            <a:extLst>
              <a:ext uri="{FF2B5EF4-FFF2-40B4-BE49-F238E27FC236}">
                <a16:creationId xmlns:a16="http://schemas.microsoft.com/office/drawing/2014/main" xmlns="" id="{2B441103-6B02-4EA7-BCAD-4FB45BC87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-4" b="23888"/>
          <a:stretch/>
        </p:blipFill>
        <p:spPr bwMode="auto">
          <a:xfrm>
            <a:off x="5404866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80">
            <a:extLst>
              <a:ext uri="{FF2B5EF4-FFF2-40B4-BE49-F238E27FC236}">
                <a16:creationId xmlns:a16="http://schemas.microsoft.com/office/drawing/2014/main" xmlns="" id="{FE3C5E11-2CF0-4625-B686-BBC822C67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59574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82">
            <a:extLst>
              <a:ext uri="{FF2B5EF4-FFF2-40B4-BE49-F238E27FC236}">
                <a16:creationId xmlns:a16="http://schemas.microsoft.com/office/drawing/2014/main" xmlns="" id="{C0C42060-C51A-4747-8EF1-1ECC341A6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6302502" y="1440180"/>
            <a:ext cx="0" cy="562356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84">
            <a:extLst>
              <a:ext uri="{FF2B5EF4-FFF2-40B4-BE49-F238E27FC236}">
                <a16:creationId xmlns:a16="http://schemas.microsoft.com/office/drawing/2014/main" xmlns="" id="{7ADCBCE9-1F58-407A-ADB9-78411AAEB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857250"/>
            <a:ext cx="0" cy="51435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86">
            <a:extLst>
              <a:ext uri="{FF2B5EF4-FFF2-40B4-BE49-F238E27FC236}">
                <a16:creationId xmlns:a16="http://schemas.microsoft.com/office/drawing/2014/main" xmlns="" id="{06CCF9C6-EE24-4435-BE37-FF68188A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731645" y="1697356"/>
            <a:ext cx="0" cy="346329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Resultado de imagem para A invenÃ§Ã£o do Nordeste">
            <a:extLst>
              <a:ext uri="{FF2B5EF4-FFF2-40B4-BE49-F238E27FC236}">
                <a16:creationId xmlns:a16="http://schemas.microsoft.com/office/drawing/2014/main" xmlns="" id="{CDF93D27-B7F4-495D-980C-5E9C0221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45" y="3614446"/>
            <a:ext cx="1686317" cy="23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m relacionada">
            <a:extLst>
              <a:ext uri="{FF2B5EF4-FFF2-40B4-BE49-F238E27FC236}">
                <a16:creationId xmlns:a16="http://schemas.microsoft.com/office/drawing/2014/main" xmlns="" id="{AF352A1E-437B-454B-9502-204F853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31" y="823678"/>
            <a:ext cx="2287807" cy="34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E621D1F-7D87-40B9-B2AA-9979406526B4}"/>
              </a:ext>
            </a:extLst>
          </p:cNvPr>
          <p:cNvSpPr txBox="1"/>
          <p:nvPr/>
        </p:nvSpPr>
        <p:spPr>
          <a:xfrm>
            <a:off x="1618475" y="2503165"/>
            <a:ext cx="5653277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BRASIL, </a:t>
            </a:r>
          </a:p>
          <a:p>
            <a:pPr algn="ctr"/>
            <a:r>
              <a:rPr lang="pt-BR" sz="6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país multilíngue?</a:t>
            </a:r>
            <a:endParaRPr lang="pt-BR" sz="6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6933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pensar com tipos">
            <a:extLst>
              <a:ext uri="{FF2B5EF4-FFF2-40B4-BE49-F238E27FC236}">
                <a16:creationId xmlns:a16="http://schemas.microsoft.com/office/drawing/2014/main" xmlns="" id="{35B79132-6190-4F3C-BF6C-B15118A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r="-2" b="18776"/>
          <a:stretch/>
        </p:blipFill>
        <p:spPr bwMode="auto">
          <a:xfrm>
            <a:off x="15" y="857257"/>
            <a:ext cx="3476610" cy="2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>
            <a:extLst>
              <a:ext uri="{FF2B5EF4-FFF2-40B4-BE49-F238E27FC236}">
                <a16:creationId xmlns:a16="http://schemas.microsoft.com/office/drawing/2014/main" xmlns="" id="{12866C78-4498-494A-AE71-ED17E14CA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-1" b="20882"/>
          <a:stretch/>
        </p:blipFill>
        <p:spPr bwMode="auto">
          <a:xfrm>
            <a:off x="24371" y="3428994"/>
            <a:ext cx="3490707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sultado de imagem para rodrigo carvalho bonecas teatro">
            <a:extLst>
              <a:ext uri="{FF2B5EF4-FFF2-40B4-BE49-F238E27FC236}">
                <a16:creationId xmlns:a16="http://schemas.microsoft.com/office/drawing/2014/main" xmlns="" id="{206DC79D-BDCD-413A-BF58-8C50EA912D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47395"/>
          <a:stretch/>
        </p:blipFill>
        <p:spPr bwMode="auto">
          <a:xfrm>
            <a:off x="3490721" y="857258"/>
            <a:ext cx="5653278" cy="3394699"/>
          </a:xfrm>
          <a:prstGeom prst="rect">
            <a:avLst/>
          </a:prstGeom>
          <a:noFill/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F1F40261-1190-4F59-9CAE-B5460BBA7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2" b="16541"/>
          <a:stretch/>
        </p:blipFill>
        <p:spPr bwMode="auto">
          <a:xfrm>
            <a:off x="3520440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78">
            <a:extLst>
              <a:ext uri="{FF2B5EF4-FFF2-40B4-BE49-F238E27FC236}">
                <a16:creationId xmlns:a16="http://schemas.microsoft.com/office/drawing/2014/main" xmlns="" id="{CFCD9506-7D13-4435-85CE-91C78F60B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75148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m para preconceito linguistico">
            <a:extLst>
              <a:ext uri="{FF2B5EF4-FFF2-40B4-BE49-F238E27FC236}">
                <a16:creationId xmlns:a16="http://schemas.microsoft.com/office/drawing/2014/main" xmlns="" id="{2B441103-6B02-4EA7-BCAD-4FB45BC87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-4" b="23888"/>
          <a:stretch/>
        </p:blipFill>
        <p:spPr bwMode="auto">
          <a:xfrm>
            <a:off x="5404866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80">
            <a:extLst>
              <a:ext uri="{FF2B5EF4-FFF2-40B4-BE49-F238E27FC236}">
                <a16:creationId xmlns:a16="http://schemas.microsoft.com/office/drawing/2014/main" xmlns="" id="{FE3C5E11-2CF0-4625-B686-BBC822C67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59574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82">
            <a:extLst>
              <a:ext uri="{FF2B5EF4-FFF2-40B4-BE49-F238E27FC236}">
                <a16:creationId xmlns:a16="http://schemas.microsoft.com/office/drawing/2014/main" xmlns="" id="{C0C42060-C51A-4747-8EF1-1ECC341A6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6302502" y="1440180"/>
            <a:ext cx="0" cy="562356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84">
            <a:extLst>
              <a:ext uri="{FF2B5EF4-FFF2-40B4-BE49-F238E27FC236}">
                <a16:creationId xmlns:a16="http://schemas.microsoft.com/office/drawing/2014/main" xmlns="" id="{7ADCBCE9-1F58-407A-ADB9-78411AAEB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857250"/>
            <a:ext cx="0" cy="51435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86">
            <a:extLst>
              <a:ext uri="{FF2B5EF4-FFF2-40B4-BE49-F238E27FC236}">
                <a16:creationId xmlns:a16="http://schemas.microsoft.com/office/drawing/2014/main" xmlns="" id="{06CCF9C6-EE24-4435-BE37-FF68188A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731645" y="1697356"/>
            <a:ext cx="0" cy="346329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Resultado de imagem para A invenÃ§Ã£o do Nordeste">
            <a:extLst>
              <a:ext uri="{FF2B5EF4-FFF2-40B4-BE49-F238E27FC236}">
                <a16:creationId xmlns:a16="http://schemas.microsoft.com/office/drawing/2014/main" xmlns="" id="{CDF93D27-B7F4-495D-980C-5E9C0221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45" y="3614446"/>
            <a:ext cx="1686317" cy="23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m relacionada">
            <a:extLst>
              <a:ext uri="{FF2B5EF4-FFF2-40B4-BE49-F238E27FC236}">
                <a16:creationId xmlns:a16="http://schemas.microsoft.com/office/drawing/2014/main" xmlns="" id="{AF352A1E-437B-454B-9502-204F853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31" y="823678"/>
            <a:ext cx="2287807" cy="34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E621D1F-7D87-40B9-B2AA-9979406526B4}"/>
              </a:ext>
            </a:extLst>
          </p:cNvPr>
          <p:cNvSpPr txBox="1"/>
          <p:nvPr/>
        </p:nvSpPr>
        <p:spPr>
          <a:xfrm>
            <a:off x="1738320" y="2378698"/>
            <a:ext cx="5653277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 ser humano é multilíngue.</a:t>
            </a:r>
            <a:endParaRPr lang="pt-BR" sz="6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7481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pensar com tipos">
            <a:extLst>
              <a:ext uri="{FF2B5EF4-FFF2-40B4-BE49-F238E27FC236}">
                <a16:creationId xmlns:a16="http://schemas.microsoft.com/office/drawing/2014/main" xmlns="" id="{35B79132-6190-4F3C-BF6C-B15118AD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 r="-2" b="18776"/>
          <a:stretch/>
        </p:blipFill>
        <p:spPr bwMode="auto">
          <a:xfrm>
            <a:off x="15" y="857257"/>
            <a:ext cx="3476610" cy="2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>
            <a:extLst>
              <a:ext uri="{FF2B5EF4-FFF2-40B4-BE49-F238E27FC236}">
                <a16:creationId xmlns:a16="http://schemas.microsoft.com/office/drawing/2014/main" xmlns="" id="{12866C78-4498-494A-AE71-ED17E14CA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 r="-1" b="20882"/>
          <a:stretch/>
        </p:blipFill>
        <p:spPr bwMode="auto">
          <a:xfrm>
            <a:off x="24371" y="3428994"/>
            <a:ext cx="3490707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Resultado de imagem para rodrigo carvalho bonecas teatro">
            <a:extLst>
              <a:ext uri="{FF2B5EF4-FFF2-40B4-BE49-F238E27FC236}">
                <a16:creationId xmlns:a16="http://schemas.microsoft.com/office/drawing/2014/main" xmlns="" id="{206DC79D-BDCD-413A-BF58-8C50EA912D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47395"/>
          <a:stretch/>
        </p:blipFill>
        <p:spPr bwMode="auto">
          <a:xfrm>
            <a:off x="3490721" y="857258"/>
            <a:ext cx="5653278" cy="3394699"/>
          </a:xfrm>
          <a:prstGeom prst="rect">
            <a:avLst/>
          </a:prstGeom>
          <a:noFill/>
        </p:spPr>
      </p:pic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F1F40261-1190-4F59-9CAE-B5460BBA7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r="2" b="16541"/>
          <a:stretch/>
        </p:blipFill>
        <p:spPr bwMode="auto">
          <a:xfrm>
            <a:off x="3520440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78">
            <a:extLst>
              <a:ext uri="{FF2B5EF4-FFF2-40B4-BE49-F238E27FC236}">
                <a16:creationId xmlns:a16="http://schemas.microsoft.com/office/drawing/2014/main" xmlns="" id="{CFCD9506-7D13-4435-85CE-91C78F60B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75148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m para preconceito linguistico">
            <a:extLst>
              <a:ext uri="{FF2B5EF4-FFF2-40B4-BE49-F238E27FC236}">
                <a16:creationId xmlns:a16="http://schemas.microsoft.com/office/drawing/2014/main" xmlns="" id="{2B441103-6B02-4EA7-BCAD-4FB45BC87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0" r="-4" b="23888"/>
          <a:stretch/>
        </p:blipFill>
        <p:spPr bwMode="auto">
          <a:xfrm>
            <a:off x="5404866" y="4251957"/>
            <a:ext cx="1854707" cy="17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80">
            <a:extLst>
              <a:ext uri="{FF2B5EF4-FFF2-40B4-BE49-F238E27FC236}">
                <a16:creationId xmlns:a16="http://schemas.microsoft.com/office/drawing/2014/main" xmlns="" id="{FE3C5E11-2CF0-4625-B686-BBC822C67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59574" y="4251957"/>
            <a:ext cx="0" cy="1748794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82">
            <a:extLst>
              <a:ext uri="{FF2B5EF4-FFF2-40B4-BE49-F238E27FC236}">
                <a16:creationId xmlns:a16="http://schemas.microsoft.com/office/drawing/2014/main" xmlns="" id="{C0C42060-C51A-4747-8EF1-1ECC341A6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6302502" y="1440180"/>
            <a:ext cx="0" cy="562356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84">
            <a:extLst>
              <a:ext uri="{FF2B5EF4-FFF2-40B4-BE49-F238E27FC236}">
                <a16:creationId xmlns:a16="http://schemas.microsoft.com/office/drawing/2014/main" xmlns="" id="{7ADCBCE9-1F58-407A-ADB9-78411AAEB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857250"/>
            <a:ext cx="0" cy="51435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86">
            <a:extLst>
              <a:ext uri="{FF2B5EF4-FFF2-40B4-BE49-F238E27FC236}">
                <a16:creationId xmlns:a16="http://schemas.microsoft.com/office/drawing/2014/main" xmlns="" id="{06CCF9C6-EE24-4435-BE37-FF68188A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731645" y="1697356"/>
            <a:ext cx="0" cy="346329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Resultado de imagem para A invenÃ§Ã£o do Nordeste">
            <a:extLst>
              <a:ext uri="{FF2B5EF4-FFF2-40B4-BE49-F238E27FC236}">
                <a16:creationId xmlns:a16="http://schemas.microsoft.com/office/drawing/2014/main" xmlns="" id="{CDF93D27-B7F4-495D-980C-5E9C0221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45" y="3614446"/>
            <a:ext cx="1686317" cy="23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m relacionada">
            <a:extLst>
              <a:ext uri="{FF2B5EF4-FFF2-40B4-BE49-F238E27FC236}">
                <a16:creationId xmlns:a16="http://schemas.microsoft.com/office/drawing/2014/main" xmlns="" id="{AF352A1E-437B-454B-9502-204F8531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31" y="823678"/>
            <a:ext cx="2287807" cy="34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E621D1F-7D87-40B9-B2AA-9979406526B4}"/>
              </a:ext>
            </a:extLst>
          </p:cNvPr>
          <p:cNvSpPr txBox="1"/>
          <p:nvPr/>
        </p:nvSpPr>
        <p:spPr>
          <a:xfrm>
            <a:off x="968992" y="1536953"/>
            <a:ext cx="7588154" cy="41549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 conhecimento do mundo e o desenvolvimento da língua são concomitantes e interdependentes.</a:t>
            </a:r>
            <a:endParaRPr lang="pt-BR" sz="6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7611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628560" y="1131030"/>
            <a:ext cx="7885080" cy="9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5039084-CD9D-4CCD-B3A1-FC14406EA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758413"/>
              </p:ext>
            </p:extLst>
          </p:nvPr>
        </p:nvGraphicFramePr>
        <p:xfrm>
          <a:off x="227722" y="903858"/>
          <a:ext cx="8370368" cy="509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0084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6036" y="311339"/>
            <a:ext cx="8229600" cy="858441"/>
          </a:xfrm>
        </p:spPr>
        <p:txBody>
          <a:bodyPr/>
          <a:lstStyle/>
          <a:p>
            <a:pPr algn="ctr"/>
            <a:r>
              <a:rPr lang="pt-BR" sz="3200" dirty="0" smtClean="0"/>
              <a:t>Falares ou dialetos do Brasil</a:t>
            </a:r>
            <a:br>
              <a:rPr lang="pt-BR" sz="3200" dirty="0" smtClean="0"/>
            </a:br>
            <a:r>
              <a:rPr lang="pt-BR" sz="3200" dirty="0" smtClean="0"/>
              <a:t> (Antenor Nascentes)</a:t>
            </a:r>
            <a:endParaRPr lang="pt-BR" sz="3200" dirty="0"/>
          </a:p>
        </p:txBody>
      </p:sp>
      <p:pic>
        <p:nvPicPr>
          <p:cNvPr id="1026" name="Picture 2" descr="https://www.researchgate.net/profile/Marcela_Braganca/publication/262655489/figure/fig1/AS:330607767900160@1455834442111/Figura-1-Divisao-dialetal-do-Brasil-proposta-por-Antenor-Nascentes-Ha-seis-subfalare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36" y="1750218"/>
            <a:ext cx="4572000" cy="42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9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1057</Words>
  <Application>Microsoft Office PowerPoint</Application>
  <PresentationFormat>Apresentação na tela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31" baseType="lpstr">
      <vt:lpstr>SimHei</vt:lpstr>
      <vt:lpstr>Abadi</vt:lpstr>
      <vt:lpstr>Agency FB</vt:lpstr>
      <vt:lpstr>Aldhabi</vt:lpstr>
      <vt:lpstr>Angsana New</vt:lpstr>
      <vt:lpstr>Aparajita</vt:lpstr>
      <vt:lpstr>Arial</vt:lpstr>
      <vt:lpstr>Calibri</vt:lpstr>
      <vt:lpstr>DejaVu Sans</vt:lpstr>
      <vt:lpstr>Symbol</vt:lpstr>
      <vt:lpstr>Verdana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Falares ou dialetos do Brasil  (Antenor Nascentes)</vt:lpstr>
      <vt:lpstr>Falares ou dialetos do Brasil</vt:lpstr>
      <vt:lpstr>Apresentação do PowerPoint</vt:lpstr>
      <vt:lpstr>Exemplo 1 – Línguas de Herança</vt:lpstr>
      <vt:lpstr>Exemplo 2 – Língua de Sinais</vt:lpstr>
      <vt:lpstr>Exemplo 3 – Línguas Indígenas e de Sinais</vt:lpstr>
      <vt:lpstr>Exemplo 3 - Línguas de Fronteira</vt:lpstr>
      <vt:lpstr>Exemplo 4 – Línguas de imigração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Farida</dc:creator>
  <cp:lastModifiedBy>Fabio Delano</cp:lastModifiedBy>
  <cp:revision>15</cp:revision>
  <dcterms:created xsi:type="dcterms:W3CDTF">2019-04-02T07:47:19Z</dcterms:created>
  <dcterms:modified xsi:type="dcterms:W3CDTF">2019-08-24T12:27:21Z</dcterms:modified>
</cp:coreProperties>
</file>